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257" r:id="rId4"/>
    <p:sldId id="258" r:id="rId5"/>
    <p:sldId id="261" r:id="rId6"/>
    <p:sldId id="262" r:id="rId7"/>
    <p:sldId id="263" r:id="rId8"/>
    <p:sldId id="264" r:id="rId9"/>
    <p:sldId id="282" r:id="rId10"/>
    <p:sldId id="281" r:id="rId11"/>
    <p:sldId id="283" r:id="rId12"/>
    <p:sldId id="265" r:id="rId13"/>
    <p:sldId id="266" r:id="rId14"/>
    <p:sldId id="296" r:id="rId15"/>
    <p:sldId id="267" r:id="rId16"/>
    <p:sldId id="268" r:id="rId17"/>
    <p:sldId id="269" r:id="rId18"/>
    <p:sldId id="270" r:id="rId19"/>
    <p:sldId id="271" r:id="rId20"/>
    <p:sldId id="272" r:id="rId21"/>
    <p:sldId id="273" r:id="rId22"/>
    <p:sldId id="292" r:id="rId23"/>
    <p:sldId id="293" r:id="rId24"/>
    <p:sldId id="274" r:id="rId25"/>
    <p:sldId id="275" r:id="rId26"/>
    <p:sldId id="276" r:id="rId27"/>
    <p:sldId id="277" r:id="rId28"/>
    <p:sldId id="278" r:id="rId29"/>
    <p:sldId id="279" r:id="rId30"/>
    <p:sldId id="280" r:id="rId31"/>
    <p:sldId id="284" r:id="rId32"/>
    <p:sldId id="285" r:id="rId33"/>
    <p:sldId id="286" r:id="rId34"/>
    <p:sldId id="295" r:id="rId35"/>
    <p:sldId id="287" r:id="rId36"/>
    <p:sldId id="299" r:id="rId37"/>
    <p:sldId id="298" r:id="rId38"/>
    <p:sldId id="290" r:id="rId39"/>
    <p:sldId id="288" r:id="rId40"/>
    <p:sldId id="297" r:id="rId41"/>
    <p:sldId id="28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18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DBCA3BA-9ADC-4411-A151-733B1F20D219}" type="datetimeFigureOut">
              <a:rPr lang="en-GB" smtClean="0"/>
              <a:t>24/11/2017</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472FC88-3B5B-490E-B83C-6F8161CFA674}"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BCA3BA-9ADC-4411-A151-733B1F20D219}" type="datetimeFigureOut">
              <a:rPr lang="en-GB" smtClean="0"/>
              <a:t>24/11/2017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B472FC88-3B5B-490E-B83C-6F8161CFA67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DBCA3BA-9ADC-4411-A151-733B1F20D219}" type="datetimeFigureOut">
              <a:rPr lang="en-GB" smtClean="0"/>
              <a:t>24/11/2017</a:t>
            </a:fld>
            <a:endParaRPr lang="en-GB"/>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472FC88-3B5B-490E-B83C-6F8161CFA67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BCA3BA-9ADC-4411-A151-733B1F20D219}" type="datetimeFigureOut">
              <a:rPr lang="en-GB" smtClean="0"/>
              <a:t>24/11/2017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B472FC88-3B5B-490E-B83C-6F8161CFA67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DBCA3BA-9ADC-4411-A151-733B1F20D219}" type="datetimeFigureOut">
              <a:rPr lang="en-GB" smtClean="0"/>
              <a:t>24/11/2017</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472FC88-3B5B-490E-B83C-6F8161CFA674}"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BCA3BA-9ADC-4411-A151-733B1F20D219}" type="datetimeFigureOut">
              <a:rPr lang="en-GB" smtClean="0"/>
              <a:t>24/11/2017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B472FC88-3B5B-490E-B83C-6F8161CFA67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DBCA3BA-9ADC-4411-A151-733B1F20D219}" type="datetimeFigureOut">
              <a:rPr lang="en-GB" smtClean="0"/>
              <a:t>24/11/2017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B472FC88-3B5B-490E-B83C-6F8161CFA67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DBCA3BA-9ADC-4411-A151-733B1F20D219}" type="datetimeFigureOut">
              <a:rPr lang="en-GB" smtClean="0"/>
              <a:t>24/11/2017</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B472FC88-3B5B-490E-B83C-6F8161CFA67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DBCA3BA-9ADC-4411-A151-733B1F20D219}" type="datetimeFigureOut">
              <a:rPr lang="en-GB" smtClean="0"/>
              <a:t>24/11/2017</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extLst/>
          </a:lstStyle>
          <a:p>
            <a:fld id="{B472FC88-3B5B-490E-B83C-6F8161CFA67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BCA3BA-9ADC-4411-A151-733B1F20D219}" type="datetimeFigureOut">
              <a:rPr lang="en-GB" smtClean="0"/>
              <a:t>24/11/2017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B472FC88-3B5B-490E-B83C-6F8161CFA67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DBCA3BA-9ADC-4411-A151-733B1F20D219}" type="datetimeFigureOut">
              <a:rPr lang="en-GB" smtClean="0"/>
              <a:t>24/11/2017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B472FC88-3B5B-490E-B83C-6F8161CFA674}" type="slidenum">
              <a:rPr lang="en-GB" smtClean="0"/>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DBCA3BA-9ADC-4411-A151-733B1F20D219}" type="datetimeFigureOut">
              <a:rPr lang="en-GB" smtClean="0"/>
              <a:t>24/11/2017</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472FC88-3B5B-490E-B83C-6F8161CFA67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youtube.com/watch?feature=player_embedded&amp;v=JZ-CsdtbdZE#t=105"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YORUBA DRUM </a:t>
            </a:r>
            <a:r>
              <a:rPr lang="en-GB" b="1" dirty="0" smtClean="0"/>
              <a:t>LANGUAGE: AESTETHICS</a:t>
            </a:r>
            <a:r>
              <a:rPr lang="en-GB" b="1" dirty="0"/>
              <a:t>, </a:t>
            </a:r>
            <a:r>
              <a:rPr lang="en-GB" b="1" dirty="0" smtClean="0"/>
              <a:t>CULTURAL RETENTIONS </a:t>
            </a:r>
            <a:r>
              <a:rPr lang="en-GB" b="1" dirty="0"/>
              <a:t>AND TRANSMISSIONS</a:t>
            </a:r>
            <a:endParaRPr lang="en-GB" dirty="0"/>
          </a:p>
        </p:txBody>
      </p:sp>
      <p:sp>
        <p:nvSpPr>
          <p:cNvPr id="3" name="Subtitle 2"/>
          <p:cNvSpPr>
            <a:spLocks noGrp="1"/>
          </p:cNvSpPr>
          <p:nvPr>
            <p:ph type="subTitle" idx="1"/>
          </p:nvPr>
        </p:nvSpPr>
        <p:spPr/>
        <p:txBody>
          <a:bodyPr>
            <a:normAutofit fontScale="25000" lnSpcReduction="20000"/>
          </a:bodyPr>
          <a:lstStyle/>
          <a:p>
            <a:r>
              <a:rPr lang="en-GB" dirty="0" smtClean="0"/>
              <a:t>BY</a:t>
            </a:r>
          </a:p>
          <a:p>
            <a:r>
              <a:rPr lang="en-GB" sz="11200" dirty="0" smtClean="0"/>
              <a:t>MOBOLANLE EBUNOLUWA SOTUNSA</a:t>
            </a:r>
          </a:p>
          <a:p>
            <a:r>
              <a:rPr lang="en-GB" sz="11200" dirty="0" smtClean="0"/>
              <a:t>BABCOCK UNIVERSITY, NIGERIA</a:t>
            </a:r>
          </a:p>
          <a:p>
            <a:r>
              <a:rPr lang="en-GB" sz="11200" dirty="0" smtClean="0"/>
              <a:t>VISITING SCHOLAR, AFRICAN STUDIES INSTITUTE</a:t>
            </a:r>
          </a:p>
          <a:p>
            <a:r>
              <a:rPr lang="en-GB" sz="11200" dirty="0" smtClean="0"/>
              <a:t>UNIVERSITY OF GEORGIA (UGA)</a:t>
            </a:r>
          </a:p>
          <a:p>
            <a:endParaRPr lang="en-GB" dirty="0" smtClean="0"/>
          </a:p>
          <a:p>
            <a:r>
              <a:rPr lang="en-US" sz="6400"/>
              <a:t>D</a:t>
            </a:r>
            <a:r>
              <a:rPr lang="en-US" sz="6400" smtClean="0"/>
              <a:t>elivered </a:t>
            </a:r>
            <a:r>
              <a:rPr lang="en-US" sz="6400" dirty="0"/>
              <a:t>at African Studies Institute, University of Georgia on October 3, 2013		</a:t>
            </a:r>
            <a:r>
              <a:rPr lang="en-US" dirty="0"/>
              <a:t>	</a:t>
            </a:r>
            <a:endParaRPr lang="en-GB" dirty="0"/>
          </a:p>
        </p:txBody>
      </p:sp>
    </p:spTree>
    <p:extLst>
      <p:ext uri="{BB962C8B-B14F-4D97-AF65-F5344CB8AC3E}">
        <p14:creationId xmlns:p14="http://schemas.microsoft.com/office/powerpoint/2010/main" val="3652933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sp>
        <p:nvSpPr>
          <p:cNvPr id="3" name="Content Placeholder 2"/>
          <p:cNvSpPr>
            <a:spLocks noGrp="1"/>
          </p:cNvSpPr>
          <p:nvPr>
            <p:ph idx="1"/>
          </p:nvPr>
        </p:nvSpPr>
        <p:spPr/>
        <p:txBody>
          <a:bodyPr>
            <a:normAutofit lnSpcReduction="10000"/>
          </a:bodyPr>
          <a:lstStyle/>
          <a:p>
            <a:r>
              <a:rPr lang="en-GB" sz="3200" i="1" dirty="0"/>
              <a:t>Ma da </a:t>
            </a:r>
            <a:r>
              <a:rPr lang="en-GB" sz="3200" i="1" dirty="0" err="1"/>
              <a:t>girigiri</a:t>
            </a:r>
            <a:r>
              <a:rPr lang="en-GB" sz="3200" i="1" dirty="0"/>
              <a:t> </a:t>
            </a:r>
            <a:r>
              <a:rPr lang="en-GB" sz="3200" i="1" dirty="0" err="1"/>
              <a:t>bo</a:t>
            </a:r>
            <a:r>
              <a:rPr lang="en-GB" sz="3200" i="1" dirty="0"/>
              <a:t> mi</a:t>
            </a:r>
            <a:r>
              <a:rPr lang="en-GB" sz="3200" dirty="0"/>
              <a:t>	</a:t>
            </a:r>
            <a:r>
              <a:rPr lang="en-GB" sz="3200" dirty="0" smtClean="0"/>
              <a:t> (2ce)</a:t>
            </a:r>
            <a:r>
              <a:rPr lang="en-GB" sz="3200" dirty="0"/>
              <a:t>	</a:t>
            </a:r>
          </a:p>
          <a:p>
            <a:r>
              <a:rPr lang="en-GB" sz="3200" i="1" dirty="0"/>
              <a:t>Emi </a:t>
            </a:r>
            <a:r>
              <a:rPr lang="en-GB" sz="3200" i="1" dirty="0" err="1"/>
              <a:t>ki</a:t>
            </a:r>
            <a:r>
              <a:rPr lang="en-GB" sz="3200" i="1" dirty="0"/>
              <a:t> fi </a:t>
            </a:r>
            <a:r>
              <a:rPr lang="en-GB" sz="3200" i="1" dirty="0" err="1" smtClean="0"/>
              <a:t>girigiri</a:t>
            </a:r>
            <a:r>
              <a:rPr lang="en-GB" sz="3200" dirty="0" smtClean="0"/>
              <a:t> </a:t>
            </a:r>
            <a:r>
              <a:rPr lang="en-GB" sz="3200" i="1" dirty="0" err="1" smtClean="0"/>
              <a:t>gesin</a:t>
            </a:r>
            <a:r>
              <a:rPr lang="en-GB" sz="3200" i="1" dirty="0" smtClean="0"/>
              <a:t> </a:t>
            </a:r>
            <a:r>
              <a:rPr lang="en-GB" sz="3200" i="1" dirty="0"/>
              <a:t>baba mi</a:t>
            </a:r>
            <a:r>
              <a:rPr lang="en-GB" sz="3200" dirty="0"/>
              <a:t>			</a:t>
            </a:r>
            <a:endParaRPr lang="en-GB" sz="3200" dirty="0" smtClean="0"/>
          </a:p>
          <a:p>
            <a:r>
              <a:rPr lang="en-GB" sz="3200" i="1" dirty="0" smtClean="0"/>
              <a:t>Ma </a:t>
            </a:r>
            <a:r>
              <a:rPr lang="en-GB" sz="3200" i="1" dirty="0"/>
              <a:t>da </a:t>
            </a:r>
            <a:r>
              <a:rPr lang="en-GB" sz="3200" i="1" dirty="0" err="1"/>
              <a:t>girigiri</a:t>
            </a:r>
            <a:r>
              <a:rPr lang="en-GB" sz="3200" i="1" dirty="0"/>
              <a:t> </a:t>
            </a:r>
            <a:r>
              <a:rPr lang="en-GB" sz="3200" i="1" dirty="0" err="1"/>
              <a:t>bo</a:t>
            </a:r>
            <a:r>
              <a:rPr lang="en-GB" sz="3200" i="1" dirty="0"/>
              <a:t> mi</a:t>
            </a:r>
            <a:r>
              <a:rPr lang="en-GB" sz="3200" dirty="0"/>
              <a:t>			</a:t>
            </a:r>
          </a:p>
          <a:p>
            <a:r>
              <a:rPr lang="en-GB" sz="3200" dirty="0" smtClean="0"/>
              <a:t>don’t hasten me</a:t>
            </a:r>
          </a:p>
          <a:p>
            <a:pPr marL="0" indent="0">
              <a:buNone/>
            </a:pPr>
            <a:r>
              <a:rPr lang="en-GB" sz="3200" dirty="0" smtClean="0"/>
              <a:t>I don’t ride my father’s horse in haste</a:t>
            </a:r>
          </a:p>
          <a:p>
            <a:pPr marL="0" indent="0">
              <a:buNone/>
            </a:pPr>
            <a:r>
              <a:rPr lang="en-GB" sz="3200" dirty="0" smtClean="0"/>
              <a:t>don’t hasten me</a:t>
            </a:r>
          </a:p>
          <a:p>
            <a:pPr marL="0" indent="0">
              <a:buNone/>
            </a:pPr>
            <a:r>
              <a:rPr lang="en-GB" sz="3200" dirty="0" smtClean="0"/>
              <a:t>(Response to someone hurrying up a drumming performance)</a:t>
            </a:r>
          </a:p>
          <a:p>
            <a:pPr marL="0" indent="0">
              <a:buNone/>
            </a:pPr>
            <a:endParaRPr lang="en-GB" dirty="0" smtClean="0"/>
          </a:p>
          <a:p>
            <a:endParaRPr lang="en-GB" dirty="0"/>
          </a:p>
        </p:txBody>
      </p:sp>
    </p:spTree>
    <p:extLst>
      <p:ext uri="{BB962C8B-B14F-4D97-AF65-F5344CB8AC3E}">
        <p14:creationId xmlns:p14="http://schemas.microsoft.com/office/powerpoint/2010/main" val="395516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err="1"/>
              <a:t>Piri</a:t>
            </a:r>
            <a:r>
              <a:rPr lang="en-GB" dirty="0"/>
              <a:t> </a:t>
            </a:r>
            <a:r>
              <a:rPr lang="en-GB" dirty="0" err="1"/>
              <a:t>l’olongo</a:t>
            </a:r>
            <a:r>
              <a:rPr lang="en-GB" dirty="0"/>
              <a:t> n </a:t>
            </a:r>
            <a:r>
              <a:rPr lang="en-GB" dirty="0" err="1"/>
              <a:t>ji</a:t>
            </a:r>
            <a:r>
              <a:rPr lang="en-GB" dirty="0"/>
              <a:t>(2ce)	</a:t>
            </a:r>
          </a:p>
          <a:p>
            <a:r>
              <a:rPr lang="en-GB" dirty="0"/>
              <a:t>Aki n </a:t>
            </a:r>
            <a:r>
              <a:rPr lang="en-GB" dirty="0" err="1"/>
              <a:t>ba</a:t>
            </a:r>
            <a:r>
              <a:rPr lang="en-GB" dirty="0"/>
              <a:t> </a:t>
            </a:r>
            <a:r>
              <a:rPr lang="en-GB" dirty="0" err="1"/>
              <a:t>okunrun</a:t>
            </a:r>
            <a:r>
              <a:rPr lang="en-GB" dirty="0"/>
              <a:t> eye </a:t>
            </a:r>
            <a:r>
              <a:rPr lang="en-GB" dirty="0" err="1"/>
              <a:t>lori</a:t>
            </a:r>
            <a:r>
              <a:rPr lang="en-GB" dirty="0"/>
              <a:t> </a:t>
            </a:r>
            <a:r>
              <a:rPr lang="en-GB" dirty="0" err="1"/>
              <a:t>ite</a:t>
            </a:r>
            <a:r>
              <a:rPr lang="en-GB" dirty="0"/>
              <a:t>	</a:t>
            </a:r>
          </a:p>
          <a:p>
            <a:r>
              <a:rPr lang="en-GB" dirty="0" err="1"/>
              <a:t>Piri</a:t>
            </a:r>
            <a:r>
              <a:rPr lang="en-GB" dirty="0"/>
              <a:t> </a:t>
            </a:r>
            <a:r>
              <a:rPr lang="en-GB" dirty="0" err="1"/>
              <a:t>l’olongo</a:t>
            </a:r>
            <a:r>
              <a:rPr lang="en-GB" dirty="0"/>
              <a:t> n </a:t>
            </a:r>
            <a:r>
              <a:rPr lang="en-GB" dirty="0" err="1"/>
              <a:t>ji</a:t>
            </a:r>
            <a:r>
              <a:rPr lang="en-GB" dirty="0"/>
              <a:t>			</a:t>
            </a:r>
          </a:p>
          <a:p>
            <a:pPr marL="0" indent="0">
              <a:buNone/>
            </a:pPr>
            <a:r>
              <a:rPr lang="en-GB" dirty="0" smtClean="0"/>
              <a:t>The waxbill wakes in fitness</a:t>
            </a:r>
          </a:p>
          <a:p>
            <a:pPr marL="0" indent="0">
              <a:buNone/>
            </a:pPr>
            <a:r>
              <a:rPr lang="en-GB" dirty="0" smtClean="0"/>
              <a:t>We never find a sick bird in its nest</a:t>
            </a:r>
          </a:p>
          <a:p>
            <a:pPr marL="0" indent="0">
              <a:buNone/>
            </a:pPr>
            <a:r>
              <a:rPr lang="en-GB" dirty="0" smtClean="0"/>
              <a:t>The waxbill wakes in fitness</a:t>
            </a:r>
          </a:p>
          <a:p>
            <a:pPr marL="0" indent="0">
              <a:buNone/>
            </a:pPr>
            <a:r>
              <a:rPr lang="en-GB" dirty="0" smtClean="0"/>
              <a:t>(Early morning greetings)</a:t>
            </a:r>
            <a:endParaRPr lang="en-GB" dirty="0"/>
          </a:p>
          <a:p>
            <a:endParaRPr lang="en-GB" dirty="0"/>
          </a:p>
        </p:txBody>
      </p:sp>
    </p:spTree>
    <p:extLst>
      <p:ext uri="{BB962C8B-B14F-4D97-AF65-F5344CB8AC3E}">
        <p14:creationId xmlns:p14="http://schemas.microsoft.com/office/powerpoint/2010/main" val="3860624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The drum beats and other acrobatic displays of the drummer synchronize and enhance in no small measure the aesthetic quality of the entire performance</a:t>
            </a:r>
            <a:r>
              <a:rPr lang="en-GB" dirty="0" smtClean="0"/>
              <a:t>.</a:t>
            </a:r>
          </a:p>
          <a:p>
            <a:r>
              <a:rPr lang="en-GB" dirty="0" smtClean="0"/>
              <a:t> </a:t>
            </a:r>
            <a:r>
              <a:rPr lang="en-GB" dirty="0"/>
              <a:t>The emotional excitement of both the drummer and the audience is consequently raised. The aesthetic pleasure, which the gestures and kinesis of the drummer arouse in the audience during performance sessions, is better experienced than explained. </a:t>
            </a:r>
          </a:p>
          <a:p>
            <a:endParaRPr lang="en-GB" dirty="0"/>
          </a:p>
        </p:txBody>
      </p:sp>
    </p:spTree>
    <p:extLst>
      <p:ext uri="{BB962C8B-B14F-4D97-AF65-F5344CB8AC3E}">
        <p14:creationId xmlns:p14="http://schemas.microsoft.com/office/powerpoint/2010/main" val="3409605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Dancing </a:t>
            </a:r>
            <a:r>
              <a:rPr lang="en-GB" dirty="0"/>
              <a:t>goes hand in hand with drum poetry performance</a:t>
            </a:r>
            <a:r>
              <a:rPr lang="en-GB" dirty="0" smtClean="0"/>
              <a:t>.</a:t>
            </a:r>
          </a:p>
          <a:p>
            <a:r>
              <a:rPr lang="en-GB" dirty="0" smtClean="0"/>
              <a:t> </a:t>
            </a:r>
            <a:r>
              <a:rPr lang="en-GB" dirty="0"/>
              <a:t>Very often drummers and dancers share a close affinity </a:t>
            </a:r>
            <a:endParaRPr lang="en-GB" dirty="0" smtClean="0"/>
          </a:p>
          <a:p>
            <a:r>
              <a:rPr lang="en-GB" dirty="0" smtClean="0"/>
              <a:t>A drummer </a:t>
            </a:r>
            <a:r>
              <a:rPr lang="en-GB" dirty="0"/>
              <a:t>encourages the dancer with his aggravated body movements</a:t>
            </a:r>
            <a:r>
              <a:rPr lang="en-GB" dirty="0" smtClean="0"/>
              <a:t>.</a:t>
            </a:r>
          </a:p>
          <a:p>
            <a:r>
              <a:rPr lang="en-GB" dirty="0" smtClean="0"/>
              <a:t> </a:t>
            </a:r>
            <a:r>
              <a:rPr lang="en-GB" dirty="0"/>
              <a:t>“Dance is poetry in </a:t>
            </a:r>
            <a:r>
              <a:rPr lang="en-GB" dirty="0" smtClean="0"/>
              <a:t>motion”.</a:t>
            </a:r>
            <a:endParaRPr lang="en-GB" dirty="0"/>
          </a:p>
        </p:txBody>
      </p:sp>
    </p:spTree>
    <p:extLst>
      <p:ext uri="{BB962C8B-B14F-4D97-AF65-F5344CB8AC3E}">
        <p14:creationId xmlns:p14="http://schemas.microsoft.com/office/powerpoint/2010/main" val="2800353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626076"/>
            <a:ext cx="7239000" cy="481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069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 distinctive discourse of drum poetry forms part of its stylistic features</a:t>
            </a:r>
            <a:r>
              <a:rPr lang="en-GB" dirty="0" smtClean="0"/>
              <a:t>.</a:t>
            </a:r>
          </a:p>
          <a:p>
            <a:r>
              <a:rPr lang="en-GB" dirty="0" smtClean="0"/>
              <a:t> </a:t>
            </a:r>
            <a:r>
              <a:rPr lang="en-GB" dirty="0"/>
              <a:t>By discourse, we mean a systematically organized mode of </a:t>
            </a:r>
            <a:r>
              <a:rPr lang="en-GB" dirty="0" smtClean="0"/>
              <a:t>talking</a:t>
            </a:r>
          </a:p>
          <a:p>
            <a:r>
              <a:rPr lang="yo-NG" dirty="0"/>
              <a:t>Athough d</a:t>
            </a:r>
            <a:r>
              <a:rPr lang="en-GB" dirty="0"/>
              <a:t>rum texts are often drawn from the traditional </a:t>
            </a:r>
            <a:r>
              <a:rPr lang="en-GB" dirty="0" smtClean="0"/>
              <a:t>lore </a:t>
            </a:r>
            <a:r>
              <a:rPr lang="yo-NG" dirty="0"/>
              <a:t>t</a:t>
            </a:r>
            <a:r>
              <a:rPr lang="en-GB" dirty="0"/>
              <a:t>he talking </a:t>
            </a:r>
            <a:r>
              <a:rPr lang="en-GB" dirty="0" smtClean="0"/>
              <a:t>drummer does </a:t>
            </a:r>
            <a:r>
              <a:rPr lang="en-GB" dirty="0"/>
              <a:t>not relay his messages in plain language</a:t>
            </a:r>
          </a:p>
        </p:txBody>
      </p:sp>
    </p:spTree>
    <p:extLst>
      <p:ext uri="{BB962C8B-B14F-4D97-AF65-F5344CB8AC3E}">
        <p14:creationId xmlns:p14="http://schemas.microsoft.com/office/powerpoint/2010/main" val="2337680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The discourse of drum poetry is not limited to verbal texts alone</a:t>
            </a:r>
            <a:r>
              <a:rPr lang="en-GB" dirty="0" smtClean="0"/>
              <a:t>. It includes:</a:t>
            </a:r>
          </a:p>
          <a:p>
            <a:r>
              <a:rPr lang="en-GB" dirty="0" smtClean="0"/>
              <a:t>Verbal </a:t>
            </a:r>
            <a:r>
              <a:rPr lang="en-GB" dirty="0"/>
              <a:t>genres e.g. </a:t>
            </a:r>
            <a:r>
              <a:rPr lang="en-GB" i="1" dirty="0" err="1"/>
              <a:t>Oriki</a:t>
            </a:r>
            <a:r>
              <a:rPr lang="en-GB" i="1" dirty="0"/>
              <a:t> </a:t>
            </a:r>
            <a:r>
              <a:rPr lang="en-GB" dirty="0" smtClean="0"/>
              <a:t>(Praise </a:t>
            </a:r>
            <a:r>
              <a:rPr lang="en-GB" dirty="0"/>
              <a:t>poetry), </a:t>
            </a:r>
            <a:r>
              <a:rPr lang="en-GB" i="1" dirty="0"/>
              <a:t>Owe</a:t>
            </a:r>
            <a:r>
              <a:rPr lang="en-GB" dirty="0"/>
              <a:t> (proverbs), </a:t>
            </a:r>
            <a:r>
              <a:rPr lang="en-GB" i="1" dirty="0"/>
              <a:t>Orin </a:t>
            </a:r>
            <a:r>
              <a:rPr lang="en-GB" i="1" dirty="0" err="1"/>
              <a:t>Ibile</a:t>
            </a:r>
            <a:r>
              <a:rPr lang="en-GB" i="1" dirty="0"/>
              <a:t> </a:t>
            </a:r>
            <a:r>
              <a:rPr lang="en-GB" dirty="0"/>
              <a:t>(folks song, poetry and rhymes</a:t>
            </a:r>
            <a:r>
              <a:rPr lang="en-GB" dirty="0" smtClean="0"/>
              <a:t>)</a:t>
            </a:r>
          </a:p>
          <a:p>
            <a:r>
              <a:rPr lang="en-GB" dirty="0" smtClean="0"/>
              <a:t> </a:t>
            </a:r>
            <a:r>
              <a:rPr lang="en-GB" dirty="0"/>
              <a:t>Stylistic/aesthetic elements e.g. </a:t>
            </a:r>
            <a:r>
              <a:rPr lang="en-GB" i="1" dirty="0" err="1"/>
              <a:t>adunjoohun</a:t>
            </a:r>
            <a:r>
              <a:rPr lang="en-GB" dirty="0"/>
              <a:t> (onomatopoeia, rhythm for dance gestures</a:t>
            </a:r>
            <a:r>
              <a:rPr lang="en-GB" dirty="0" smtClean="0"/>
              <a:t>);</a:t>
            </a:r>
          </a:p>
          <a:p>
            <a:r>
              <a:rPr lang="en-GB" dirty="0" smtClean="0"/>
              <a:t> Elements such as </a:t>
            </a:r>
            <a:r>
              <a:rPr lang="en-GB" dirty="0"/>
              <a:t>traditional history, current affairs; and the motivating factor in creativity that is</a:t>
            </a:r>
            <a:r>
              <a:rPr lang="en-GB" i="1" dirty="0"/>
              <a:t> </a:t>
            </a:r>
            <a:r>
              <a:rPr lang="yo-NG" i="1" dirty="0"/>
              <a:t> a</a:t>
            </a:r>
            <a:r>
              <a:rPr lang="en-GB" i="1" dirty="0" err="1"/>
              <a:t>fojuinuwo</a:t>
            </a:r>
            <a:r>
              <a:rPr lang="en-GB" dirty="0"/>
              <a:t>(imagination).</a:t>
            </a:r>
          </a:p>
          <a:p>
            <a:endParaRPr lang="en-GB" dirty="0"/>
          </a:p>
        </p:txBody>
      </p:sp>
    </p:spTree>
    <p:extLst>
      <p:ext uri="{BB962C8B-B14F-4D97-AF65-F5344CB8AC3E}">
        <p14:creationId xmlns:p14="http://schemas.microsoft.com/office/powerpoint/2010/main" val="2953593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musical </a:t>
            </a:r>
            <a:r>
              <a:rPr lang="en-GB" dirty="0" smtClean="0"/>
              <a:t>techniques of variation</a:t>
            </a:r>
            <a:r>
              <a:rPr lang="en-GB" dirty="0"/>
              <a:t>, repetition, truncation, elongation, tonal shift and </a:t>
            </a:r>
            <a:r>
              <a:rPr lang="en-GB" dirty="0" smtClean="0"/>
              <a:t>improvisation are employed.</a:t>
            </a:r>
          </a:p>
          <a:p>
            <a:r>
              <a:rPr lang="yo-NG" dirty="0" smtClean="0"/>
              <a:t>These </a:t>
            </a:r>
            <a:r>
              <a:rPr lang="yo-NG" dirty="0"/>
              <a:t>techniques</a:t>
            </a:r>
            <a:r>
              <a:rPr lang="en-GB" dirty="0"/>
              <a:t> heighten the poetic effects and endow the poetry with musical qualities</a:t>
            </a:r>
            <a:r>
              <a:rPr lang="en-GB" dirty="0" smtClean="0"/>
              <a:t>.</a:t>
            </a:r>
          </a:p>
          <a:p>
            <a:endParaRPr lang="en-GB" dirty="0"/>
          </a:p>
        </p:txBody>
      </p:sp>
    </p:spTree>
    <p:extLst>
      <p:ext uri="{BB962C8B-B14F-4D97-AF65-F5344CB8AC3E}">
        <p14:creationId xmlns:p14="http://schemas.microsoft.com/office/powerpoint/2010/main" val="1945780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yo-NG" dirty="0" smtClean="0"/>
              <a:t>While drum lore draws from other vocal</a:t>
            </a:r>
            <a:r>
              <a:rPr lang="en-GB" dirty="0" smtClean="0"/>
              <a:t> existing modes, it does so with a uniqueness of style and delivery not observed in the other modes</a:t>
            </a:r>
            <a:r>
              <a:rPr lang="yo-NG" dirty="0" smtClean="0"/>
              <a:t>, as such the art has earned much recognition and its continuous appeal to a wide range of audience is no suprise.</a:t>
            </a:r>
            <a:endParaRPr lang="en-GB" dirty="0" smtClean="0"/>
          </a:p>
          <a:p>
            <a:endParaRPr lang="en-GB" dirty="0"/>
          </a:p>
        </p:txBody>
      </p:sp>
    </p:spTree>
    <p:extLst>
      <p:ext uri="{BB962C8B-B14F-4D97-AF65-F5344CB8AC3E}">
        <p14:creationId xmlns:p14="http://schemas.microsoft.com/office/powerpoint/2010/main" val="4029524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CULTURAL RETENTIONS</a:t>
            </a:r>
            <a:endParaRPr lang="en-GB" dirty="0"/>
          </a:p>
        </p:txBody>
      </p:sp>
      <p:sp>
        <p:nvSpPr>
          <p:cNvPr id="3" name="Content Placeholder 2"/>
          <p:cNvSpPr>
            <a:spLocks noGrp="1"/>
          </p:cNvSpPr>
          <p:nvPr>
            <p:ph idx="1"/>
          </p:nvPr>
        </p:nvSpPr>
        <p:spPr/>
        <p:txBody>
          <a:bodyPr>
            <a:normAutofit/>
          </a:bodyPr>
          <a:lstStyle/>
          <a:p>
            <a:r>
              <a:rPr lang="en-GB" dirty="0"/>
              <a:t>Because oral art forms are cultural systems giving form to fundamental expressions of individuals and societies, it has been recognized as a field of endeavour worthy of study, documentation and preservation. </a:t>
            </a:r>
            <a:endParaRPr lang="en-GB" dirty="0" smtClean="0"/>
          </a:p>
          <a:p>
            <a:r>
              <a:rPr lang="en-GB" dirty="0"/>
              <a:t>P</a:t>
            </a:r>
            <a:r>
              <a:rPr lang="en-GB" dirty="0" smtClean="0"/>
              <a:t>ioneer scholars include </a:t>
            </a:r>
            <a:r>
              <a:rPr lang="en-GB" dirty="0" err="1"/>
              <a:t>Ulli</a:t>
            </a:r>
            <a:r>
              <a:rPr lang="en-GB" dirty="0"/>
              <a:t> </a:t>
            </a:r>
            <a:r>
              <a:rPr lang="en-GB" dirty="0" err="1"/>
              <a:t>Beier</a:t>
            </a:r>
            <a:r>
              <a:rPr lang="en-GB" dirty="0"/>
              <a:t>, William Bascom, Ruth Finnegan, </a:t>
            </a:r>
            <a:r>
              <a:rPr lang="en-GB" dirty="0" err="1" smtClean="0"/>
              <a:t>Oyin</a:t>
            </a:r>
            <a:r>
              <a:rPr lang="en-GB" dirty="0" smtClean="0"/>
              <a:t> </a:t>
            </a:r>
            <a:r>
              <a:rPr lang="en-GB" dirty="0" err="1"/>
              <a:t>Ogunba</a:t>
            </a:r>
            <a:r>
              <a:rPr lang="en-GB" dirty="0"/>
              <a:t>, </a:t>
            </a:r>
            <a:r>
              <a:rPr lang="en-GB" dirty="0" err="1"/>
              <a:t>Olatunde</a:t>
            </a:r>
            <a:r>
              <a:rPr lang="en-GB" dirty="0"/>
              <a:t> </a:t>
            </a:r>
            <a:r>
              <a:rPr lang="en-GB" dirty="0" err="1"/>
              <a:t>Olatunji</a:t>
            </a:r>
            <a:r>
              <a:rPr lang="en-GB" dirty="0"/>
              <a:t>, </a:t>
            </a:r>
            <a:r>
              <a:rPr lang="en-GB" dirty="0" err="1"/>
              <a:t>Isidore</a:t>
            </a:r>
            <a:r>
              <a:rPr lang="en-GB" dirty="0"/>
              <a:t> </a:t>
            </a:r>
            <a:r>
              <a:rPr lang="en-GB" dirty="0" err="1"/>
              <a:t>Okpewho</a:t>
            </a:r>
            <a:r>
              <a:rPr lang="en-GB" dirty="0"/>
              <a:t>, </a:t>
            </a:r>
            <a:r>
              <a:rPr lang="en-GB" dirty="0" err="1"/>
              <a:t>Olajubu</a:t>
            </a:r>
            <a:r>
              <a:rPr lang="en-GB" dirty="0"/>
              <a:t> </a:t>
            </a:r>
            <a:r>
              <a:rPr lang="en-GB" dirty="0" err="1"/>
              <a:t>Oladare</a:t>
            </a:r>
            <a:r>
              <a:rPr lang="en-GB" dirty="0"/>
              <a:t>, and Akin </a:t>
            </a:r>
            <a:r>
              <a:rPr lang="en-GB" dirty="0" err="1" smtClean="0"/>
              <a:t>Euba</a:t>
            </a:r>
            <a:endParaRPr lang="en-GB" dirty="0"/>
          </a:p>
        </p:txBody>
      </p:sp>
    </p:spTree>
    <p:extLst>
      <p:ext uri="{BB962C8B-B14F-4D97-AF65-F5344CB8AC3E}">
        <p14:creationId xmlns:p14="http://schemas.microsoft.com/office/powerpoint/2010/main" val="1232526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286125" y="3437731"/>
            <a:ext cx="1581150" cy="1190625"/>
          </a:xfr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57175"/>
            <a:ext cx="47529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057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CULTURAL RETENTIONS </a:t>
            </a:r>
            <a:r>
              <a:rPr lang="en-GB" dirty="0" err="1" smtClean="0"/>
              <a:t>Ctd</a:t>
            </a:r>
            <a:endParaRPr lang="en-GB" dirty="0"/>
          </a:p>
        </p:txBody>
      </p:sp>
      <p:sp>
        <p:nvSpPr>
          <p:cNvPr id="3" name="Content Placeholder 2"/>
          <p:cNvSpPr>
            <a:spLocks noGrp="1"/>
          </p:cNvSpPr>
          <p:nvPr>
            <p:ph idx="1"/>
          </p:nvPr>
        </p:nvSpPr>
        <p:spPr/>
        <p:txBody>
          <a:bodyPr/>
          <a:lstStyle/>
          <a:p>
            <a:r>
              <a:rPr lang="en-US" dirty="0"/>
              <a:t>Yoruba drum Poetry till date enjoys indigenous monopoly</a:t>
            </a:r>
            <a:r>
              <a:rPr lang="en-US" dirty="0" smtClean="0"/>
              <a:t>.</a:t>
            </a:r>
          </a:p>
          <a:p>
            <a:r>
              <a:rPr lang="en-US" dirty="0"/>
              <a:t> Yoruba Drum Poetry as a unique art has acquired a </a:t>
            </a:r>
            <a:r>
              <a:rPr lang="en-US" dirty="0" smtClean="0"/>
              <a:t>“mysterious” </a:t>
            </a:r>
            <a:r>
              <a:rPr lang="en-US" dirty="0"/>
              <a:t>reputation among non Africans who marvel at the fact that the drum can </a:t>
            </a:r>
            <a:r>
              <a:rPr lang="en-US" dirty="0" smtClean="0"/>
              <a:t>talk, </a:t>
            </a:r>
            <a:r>
              <a:rPr lang="en-US" dirty="0"/>
              <a:t>sing, recite stories and produce poetry which is discernable to the human ears, especially the drum literate individual. </a:t>
            </a:r>
            <a:endParaRPr lang="en-GB" dirty="0"/>
          </a:p>
          <a:p>
            <a:endParaRPr lang="en-GB" dirty="0"/>
          </a:p>
        </p:txBody>
      </p:sp>
    </p:spTree>
    <p:extLst>
      <p:ext uri="{BB962C8B-B14F-4D97-AF65-F5344CB8AC3E}">
        <p14:creationId xmlns:p14="http://schemas.microsoft.com/office/powerpoint/2010/main" val="867516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CULTURAL RETENTIONS </a:t>
            </a:r>
            <a:r>
              <a:rPr lang="en-GB" dirty="0" err="1" smtClean="0"/>
              <a:t>Ctd</a:t>
            </a:r>
            <a:r>
              <a:rPr lang="en-GB" dirty="0" smtClean="0"/>
              <a:t/>
            </a:r>
            <a:br>
              <a:rPr lang="en-GB" dirty="0" smtClean="0"/>
            </a:br>
            <a:r>
              <a:rPr lang="en-GB" dirty="0" smtClean="0"/>
              <a:t>Traditional Uses</a:t>
            </a:r>
            <a:endParaRPr lang="en-GB" dirty="0"/>
          </a:p>
        </p:txBody>
      </p:sp>
      <p:sp>
        <p:nvSpPr>
          <p:cNvPr id="3" name="Content Placeholder 2"/>
          <p:cNvSpPr>
            <a:spLocks noGrp="1"/>
          </p:cNvSpPr>
          <p:nvPr>
            <p:ph idx="1"/>
          </p:nvPr>
        </p:nvSpPr>
        <p:spPr/>
        <p:txBody>
          <a:bodyPr>
            <a:normAutofit/>
          </a:bodyPr>
          <a:lstStyle/>
          <a:p>
            <a:r>
              <a:rPr lang="en-US" dirty="0" smtClean="0"/>
              <a:t>Traditional functions </a:t>
            </a:r>
            <a:r>
              <a:rPr lang="en-US" dirty="0"/>
              <a:t>of the </a:t>
            </a:r>
            <a:r>
              <a:rPr lang="en-US" dirty="0" smtClean="0"/>
              <a:t>drummer </a:t>
            </a:r>
            <a:r>
              <a:rPr lang="en-US" dirty="0"/>
              <a:t>include, announcing the arrival of important visitor(s</a:t>
            </a:r>
            <a:r>
              <a:rPr lang="en-US" dirty="0" smtClean="0"/>
              <a:t>)</a:t>
            </a:r>
          </a:p>
          <a:p>
            <a:r>
              <a:rPr lang="en-US" dirty="0" smtClean="0"/>
              <a:t>recitation </a:t>
            </a:r>
            <a:r>
              <a:rPr lang="en-US" dirty="0"/>
              <a:t>of </a:t>
            </a:r>
            <a:r>
              <a:rPr lang="en-US" i="1" dirty="0" err="1"/>
              <a:t>oriki</a:t>
            </a:r>
            <a:r>
              <a:rPr lang="en-US" dirty="0"/>
              <a:t> as the most important function</a:t>
            </a:r>
            <a:r>
              <a:rPr lang="en-US" dirty="0" smtClean="0"/>
              <a:t>.</a:t>
            </a:r>
          </a:p>
          <a:p>
            <a:r>
              <a:rPr lang="en-US" dirty="0"/>
              <a:t>for any art to thrive and enjoy fresh creativity, it must be dynamic and address itself to relevant challenges of the time. </a:t>
            </a:r>
            <a:endParaRPr lang="en-US" dirty="0" smtClean="0"/>
          </a:p>
          <a:p>
            <a:r>
              <a:rPr lang="en-US" dirty="0" smtClean="0"/>
              <a:t>drum </a:t>
            </a:r>
            <a:r>
              <a:rPr lang="en-US" dirty="0"/>
              <a:t>poetry is capable of being evolved into a renowned global art.</a:t>
            </a:r>
            <a:endParaRPr lang="en-GB" dirty="0"/>
          </a:p>
          <a:p>
            <a:endParaRPr lang="en-GB" dirty="0"/>
          </a:p>
        </p:txBody>
      </p:sp>
    </p:spTree>
    <p:extLst>
      <p:ext uri="{BB962C8B-B14F-4D97-AF65-F5344CB8AC3E}">
        <p14:creationId xmlns:p14="http://schemas.microsoft.com/office/powerpoint/2010/main" val="2818677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 Drumming occurs during religious festivals and secular ceremonies. Drumming is used on a daily basis in palaces, during coronations or chieftaincy awards, during marriage, naming, funerals, house warming ceremonies, among others.</a:t>
            </a:r>
          </a:p>
          <a:p>
            <a:endParaRPr lang="en-GB" dirty="0"/>
          </a:p>
        </p:txBody>
      </p:sp>
    </p:spTree>
    <p:extLst>
      <p:ext uri="{BB962C8B-B14F-4D97-AF65-F5344CB8AC3E}">
        <p14:creationId xmlns:p14="http://schemas.microsoft.com/office/powerpoint/2010/main" val="3591234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CULTURAL RETENTIONS- Contemporary</a:t>
            </a:r>
            <a:endParaRPr lang="en-GB" dirty="0"/>
          </a:p>
        </p:txBody>
      </p:sp>
      <p:sp>
        <p:nvSpPr>
          <p:cNvPr id="3" name="Content Placeholder 2"/>
          <p:cNvSpPr>
            <a:spLocks noGrp="1"/>
          </p:cNvSpPr>
          <p:nvPr>
            <p:ph idx="1"/>
          </p:nvPr>
        </p:nvSpPr>
        <p:spPr/>
        <p:txBody>
          <a:bodyPr/>
          <a:lstStyle/>
          <a:p>
            <a:r>
              <a:rPr lang="en-GB" dirty="0" smtClean="0"/>
              <a:t> </a:t>
            </a:r>
            <a:r>
              <a:rPr lang="yo-NG" dirty="0" smtClean="0"/>
              <a:t>In contemporary times, drum texts are used in popular music, the th</a:t>
            </a:r>
            <a:r>
              <a:rPr lang="en-GB" dirty="0" err="1" smtClean="0"/>
              <a:t>ea</a:t>
            </a:r>
            <a:r>
              <a:rPr lang="yo-NG" dirty="0" smtClean="0"/>
              <a:t>tre, in written literatures in English, including poems and plays, in the media, in the advertisement industry, among other contemporary forms.</a:t>
            </a:r>
            <a:endParaRPr lang="en-GB" dirty="0" smtClean="0"/>
          </a:p>
          <a:p>
            <a:endParaRPr lang="en-GB" dirty="0"/>
          </a:p>
        </p:txBody>
      </p:sp>
    </p:spTree>
    <p:extLst>
      <p:ext uri="{BB962C8B-B14F-4D97-AF65-F5344CB8AC3E}">
        <p14:creationId xmlns:p14="http://schemas.microsoft.com/office/powerpoint/2010/main" val="3696792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CULTURAL RETENTIONS </a:t>
            </a:r>
            <a:r>
              <a:rPr lang="en-GB" dirty="0" err="1" smtClean="0"/>
              <a:t>Ctd</a:t>
            </a:r>
            <a:endParaRPr lang="en-GB" dirty="0"/>
          </a:p>
        </p:txBody>
      </p:sp>
      <p:sp>
        <p:nvSpPr>
          <p:cNvPr id="3" name="Content Placeholder 2"/>
          <p:cNvSpPr>
            <a:spLocks noGrp="1"/>
          </p:cNvSpPr>
          <p:nvPr>
            <p:ph idx="1"/>
          </p:nvPr>
        </p:nvSpPr>
        <p:spPr/>
        <p:txBody>
          <a:bodyPr>
            <a:normAutofit fontScale="92500" lnSpcReduction="20000"/>
          </a:bodyPr>
          <a:lstStyle/>
          <a:p>
            <a:r>
              <a:rPr lang="en-US" dirty="0"/>
              <a:t>Yoruba media houses herald their news hour with drum beats. </a:t>
            </a:r>
            <a:r>
              <a:rPr lang="en-US" dirty="0" smtClean="0"/>
              <a:t>Oyo </a:t>
            </a:r>
            <a:r>
              <a:rPr lang="en-US" dirty="0"/>
              <a:t>State (BCOS</a:t>
            </a:r>
            <a:r>
              <a:rPr lang="en-US" dirty="0" smtClean="0"/>
              <a:t>) </a:t>
            </a:r>
            <a:r>
              <a:rPr lang="en-US" dirty="0"/>
              <a:t>heralds and closes its Yoruba news time with:</a:t>
            </a:r>
            <a:endParaRPr lang="en-GB" dirty="0"/>
          </a:p>
          <a:p>
            <a:r>
              <a:rPr lang="en-US" i="1" dirty="0"/>
              <a:t> </a:t>
            </a:r>
            <a:endParaRPr lang="en-GB" dirty="0"/>
          </a:p>
          <a:p>
            <a:r>
              <a:rPr lang="en-US" i="1" dirty="0" err="1"/>
              <a:t>B’o</a:t>
            </a:r>
            <a:r>
              <a:rPr lang="en-US" i="1" dirty="0"/>
              <a:t> </a:t>
            </a:r>
            <a:r>
              <a:rPr lang="en-US" i="1" dirty="0" err="1"/>
              <a:t>ba</a:t>
            </a:r>
            <a:r>
              <a:rPr lang="en-US" i="1" dirty="0"/>
              <a:t> </a:t>
            </a:r>
            <a:r>
              <a:rPr lang="en-US" i="1" dirty="0" err="1"/>
              <a:t>ti</a:t>
            </a:r>
            <a:r>
              <a:rPr lang="en-US" i="1" dirty="0"/>
              <a:t> </a:t>
            </a:r>
            <a:r>
              <a:rPr lang="en-US" i="1" dirty="0" err="1"/>
              <a:t>ri</a:t>
            </a:r>
            <a:r>
              <a:rPr lang="en-US" i="1" dirty="0"/>
              <a:t> </a:t>
            </a:r>
            <a:r>
              <a:rPr lang="en-US" i="1" dirty="0" err="1"/>
              <a:t>ni</a:t>
            </a:r>
            <a:r>
              <a:rPr lang="en-US" i="1" dirty="0"/>
              <a:t> e </a:t>
            </a:r>
            <a:r>
              <a:rPr lang="en-US" i="1" dirty="0" err="1"/>
              <a:t>wi</a:t>
            </a:r>
            <a:r>
              <a:rPr lang="en-US" i="1" dirty="0"/>
              <a:t> 	</a:t>
            </a:r>
            <a:r>
              <a:rPr lang="en-US" dirty="0"/>
              <a:t>	Say it just as it is </a:t>
            </a:r>
            <a:endParaRPr lang="en-GB" dirty="0"/>
          </a:p>
          <a:p>
            <a:r>
              <a:rPr lang="en-US" i="1" dirty="0" err="1"/>
              <a:t>B’o</a:t>
            </a:r>
            <a:r>
              <a:rPr lang="en-US" i="1" dirty="0"/>
              <a:t> </a:t>
            </a:r>
            <a:r>
              <a:rPr lang="en-US" i="1" dirty="0" err="1"/>
              <a:t>ba</a:t>
            </a:r>
            <a:r>
              <a:rPr lang="en-US" i="1" dirty="0"/>
              <a:t> </a:t>
            </a:r>
            <a:r>
              <a:rPr lang="en-US" i="1" dirty="0" err="1"/>
              <a:t>ti</a:t>
            </a:r>
            <a:r>
              <a:rPr lang="en-US" i="1" dirty="0"/>
              <a:t> </a:t>
            </a:r>
            <a:r>
              <a:rPr lang="en-US" i="1" dirty="0" err="1"/>
              <a:t>ri</a:t>
            </a:r>
            <a:r>
              <a:rPr lang="en-US" i="1" dirty="0"/>
              <a:t> </a:t>
            </a:r>
            <a:r>
              <a:rPr lang="en-US" i="1" dirty="0" err="1"/>
              <a:t>ni</a:t>
            </a:r>
            <a:r>
              <a:rPr lang="en-US" i="1" dirty="0"/>
              <a:t> e </a:t>
            </a:r>
            <a:r>
              <a:rPr lang="en-US" i="1" dirty="0" err="1"/>
              <a:t>wi</a:t>
            </a:r>
            <a:r>
              <a:rPr lang="en-US" i="1" dirty="0"/>
              <a:t> 	</a:t>
            </a:r>
            <a:r>
              <a:rPr lang="en-US" dirty="0"/>
              <a:t>	Say it just as it is </a:t>
            </a:r>
            <a:endParaRPr lang="en-GB" dirty="0"/>
          </a:p>
          <a:p>
            <a:r>
              <a:rPr lang="en-US" i="1" dirty="0" err="1"/>
              <a:t>Ala</a:t>
            </a:r>
            <a:r>
              <a:rPr lang="en-US" i="1" dirty="0"/>
              <a:t> </a:t>
            </a:r>
            <a:r>
              <a:rPr lang="en-US" i="1" dirty="0" err="1"/>
              <a:t>kii</a:t>
            </a:r>
            <a:r>
              <a:rPr lang="en-US" i="1" dirty="0"/>
              <a:t> </a:t>
            </a:r>
            <a:r>
              <a:rPr lang="en-US" i="1" dirty="0" err="1"/>
              <a:t>b’omo</a:t>
            </a:r>
            <a:r>
              <a:rPr lang="en-US" i="1" dirty="0"/>
              <a:t> </a:t>
            </a:r>
            <a:r>
              <a:rPr lang="en-US" i="1" dirty="0" err="1"/>
              <a:t>leru</a:t>
            </a:r>
            <a:r>
              <a:rPr lang="en-US" dirty="0"/>
              <a:t>		A dream is never too </a:t>
            </a:r>
            <a:endParaRPr lang="en-US" dirty="0" smtClean="0"/>
          </a:p>
          <a:p>
            <a:pPr marL="3657600" lvl="8" indent="0">
              <a:buNone/>
            </a:pPr>
            <a:r>
              <a:rPr lang="en-US" sz="3300" dirty="0" smtClean="0"/>
              <a:t>	dreadfu</a:t>
            </a:r>
            <a:r>
              <a:rPr lang="en-US" sz="3300" dirty="0"/>
              <a:t>l</a:t>
            </a:r>
            <a:endParaRPr lang="en-GB" sz="3300" dirty="0"/>
          </a:p>
          <a:p>
            <a:r>
              <a:rPr lang="en-US" i="1" dirty="0" err="1"/>
              <a:t>Ko</a:t>
            </a:r>
            <a:r>
              <a:rPr lang="en-US" i="1" dirty="0"/>
              <a:t> ma le e </a:t>
            </a:r>
            <a:r>
              <a:rPr lang="en-US" i="1" dirty="0" err="1"/>
              <a:t>ro</a:t>
            </a:r>
            <a:r>
              <a:rPr lang="en-US" dirty="0"/>
              <a:t>		</a:t>
            </a:r>
            <a:r>
              <a:rPr lang="en-US" dirty="0" smtClean="0"/>
              <a:t>that </a:t>
            </a:r>
            <a:r>
              <a:rPr lang="en-US" dirty="0"/>
              <a:t>a child cannot narrate it</a:t>
            </a:r>
            <a:endParaRPr lang="en-GB" dirty="0"/>
          </a:p>
          <a:p>
            <a:r>
              <a:rPr lang="en-US" i="1" dirty="0" err="1"/>
              <a:t>B’o</a:t>
            </a:r>
            <a:r>
              <a:rPr lang="en-US" i="1" dirty="0"/>
              <a:t> </a:t>
            </a:r>
            <a:r>
              <a:rPr lang="en-US" i="1" dirty="0" err="1"/>
              <a:t>ba</a:t>
            </a:r>
            <a:r>
              <a:rPr lang="en-US" i="1" dirty="0"/>
              <a:t> </a:t>
            </a:r>
            <a:r>
              <a:rPr lang="en-US" i="1" dirty="0" err="1"/>
              <a:t>ti</a:t>
            </a:r>
            <a:r>
              <a:rPr lang="en-US" i="1" dirty="0"/>
              <a:t> </a:t>
            </a:r>
            <a:r>
              <a:rPr lang="en-US" i="1" dirty="0" err="1"/>
              <a:t>ri</a:t>
            </a:r>
            <a:r>
              <a:rPr lang="en-US" i="1" dirty="0"/>
              <a:t> </a:t>
            </a:r>
            <a:r>
              <a:rPr lang="en-US" i="1" dirty="0" err="1"/>
              <a:t>ni</a:t>
            </a:r>
            <a:r>
              <a:rPr lang="en-US" i="1" dirty="0"/>
              <a:t> e </a:t>
            </a:r>
            <a:r>
              <a:rPr lang="en-US" i="1" dirty="0" err="1"/>
              <a:t>wi</a:t>
            </a:r>
            <a:r>
              <a:rPr lang="en-US" dirty="0"/>
              <a:t>		Say it just as it is</a:t>
            </a:r>
            <a:endParaRPr lang="en-GB" dirty="0"/>
          </a:p>
          <a:p>
            <a:r>
              <a:rPr lang="en-US" dirty="0"/>
              <a:t> </a:t>
            </a:r>
            <a:endParaRPr lang="en-GB" dirty="0"/>
          </a:p>
          <a:p>
            <a:endParaRPr lang="en-GB" dirty="0"/>
          </a:p>
        </p:txBody>
      </p:sp>
    </p:spTree>
    <p:extLst>
      <p:ext uri="{BB962C8B-B14F-4D97-AF65-F5344CB8AC3E}">
        <p14:creationId xmlns:p14="http://schemas.microsoft.com/office/powerpoint/2010/main" val="4107246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CULTURAL RETENTIONS </a:t>
            </a:r>
            <a:r>
              <a:rPr lang="en-GB" dirty="0" err="1" smtClean="0"/>
              <a:t>Ctd</a:t>
            </a:r>
            <a:r>
              <a:rPr lang="en-GB" dirty="0" smtClean="0"/>
              <a:t/>
            </a:r>
            <a:br>
              <a:rPr lang="en-GB" dirty="0" smtClean="0"/>
            </a:br>
            <a:r>
              <a:rPr lang="en-GB" dirty="0" smtClean="0"/>
              <a:t>CONTEMPORARY- MEDIA</a:t>
            </a:r>
            <a:endParaRPr lang="en-GB" dirty="0"/>
          </a:p>
        </p:txBody>
      </p:sp>
      <p:sp>
        <p:nvSpPr>
          <p:cNvPr id="3" name="Content Placeholder 2"/>
          <p:cNvSpPr>
            <a:spLocks noGrp="1"/>
          </p:cNvSpPr>
          <p:nvPr>
            <p:ph idx="1"/>
          </p:nvPr>
        </p:nvSpPr>
        <p:spPr/>
        <p:txBody>
          <a:bodyPr>
            <a:normAutofit fontScale="92500"/>
          </a:bodyPr>
          <a:lstStyle/>
          <a:p>
            <a:r>
              <a:rPr lang="en-US" dirty="0"/>
              <a:t>(BCOS) radio heralds its news time with:</a:t>
            </a:r>
            <a:endParaRPr lang="en-GB" dirty="0"/>
          </a:p>
          <a:p>
            <a:r>
              <a:rPr lang="en-US" i="1" dirty="0" err="1"/>
              <a:t>Tati</a:t>
            </a:r>
            <a:r>
              <a:rPr lang="en-US" i="1" dirty="0"/>
              <a:t> were </a:t>
            </a:r>
            <a:r>
              <a:rPr lang="en-US" i="1" dirty="0" err="1"/>
              <a:t>ni</a:t>
            </a:r>
            <a:r>
              <a:rPr lang="en-US" i="1" dirty="0"/>
              <a:t> </a:t>
            </a:r>
            <a:r>
              <a:rPr lang="en-US" i="1" dirty="0" err="1"/>
              <a:t>t’ekute</a:t>
            </a:r>
            <a:r>
              <a:rPr lang="en-US" i="1" dirty="0"/>
              <a:t> ‘le</a:t>
            </a:r>
            <a:r>
              <a:rPr lang="en-US" dirty="0"/>
              <a:t>	</a:t>
            </a:r>
            <a:r>
              <a:rPr lang="en-US" dirty="0" smtClean="0"/>
              <a:t>The </a:t>
            </a:r>
            <a:r>
              <a:rPr lang="en-US" dirty="0"/>
              <a:t>house rat is alert</a:t>
            </a:r>
            <a:endParaRPr lang="en-GB" dirty="0"/>
          </a:p>
          <a:p>
            <a:r>
              <a:rPr lang="en-US" i="1" dirty="0" err="1"/>
              <a:t>Asunparada</a:t>
            </a:r>
            <a:r>
              <a:rPr lang="en-US" i="1" dirty="0"/>
              <a:t> </a:t>
            </a:r>
            <a:r>
              <a:rPr lang="en-US" i="1" dirty="0" err="1"/>
              <a:t>ni</a:t>
            </a:r>
            <a:r>
              <a:rPr lang="en-US" i="1" dirty="0"/>
              <a:t> </a:t>
            </a:r>
            <a:r>
              <a:rPr lang="en-US" i="1" dirty="0" err="1"/>
              <a:t>ti’gi</a:t>
            </a:r>
            <a:r>
              <a:rPr lang="en-US" i="1" dirty="0"/>
              <a:t> </a:t>
            </a:r>
            <a:r>
              <a:rPr lang="en-US" i="1" dirty="0" err="1"/>
              <a:t>aja</a:t>
            </a:r>
            <a:r>
              <a:rPr lang="en-US" dirty="0"/>
              <a:t>	</a:t>
            </a:r>
            <a:r>
              <a:rPr lang="en-US" dirty="0" smtClean="0"/>
              <a:t>deep </a:t>
            </a:r>
            <a:r>
              <a:rPr lang="en-US" dirty="0"/>
              <a:t>sleep is of </a:t>
            </a:r>
            <a:r>
              <a:rPr lang="en-US" dirty="0" smtClean="0"/>
              <a:t>the</a:t>
            </a:r>
          </a:p>
          <a:p>
            <a:pPr marL="0" indent="0">
              <a:buNone/>
            </a:pPr>
            <a:r>
              <a:rPr lang="en-US" dirty="0"/>
              <a:t>	</a:t>
            </a:r>
            <a:r>
              <a:rPr lang="en-US" dirty="0" smtClean="0"/>
              <a:t>				 </a:t>
            </a:r>
            <a:r>
              <a:rPr lang="en-US" dirty="0"/>
              <a:t>roof</a:t>
            </a:r>
            <a:endParaRPr lang="en-GB" dirty="0"/>
          </a:p>
          <a:p>
            <a:r>
              <a:rPr lang="en-US" i="1" dirty="0" err="1"/>
              <a:t>Abiamo</a:t>
            </a:r>
            <a:r>
              <a:rPr lang="en-US" i="1" dirty="0"/>
              <a:t> </a:t>
            </a:r>
            <a:r>
              <a:rPr lang="en-US" i="1" dirty="0" err="1"/>
              <a:t>ki</a:t>
            </a:r>
            <a:r>
              <a:rPr lang="en-US" i="1" dirty="0"/>
              <a:t> i </a:t>
            </a:r>
            <a:r>
              <a:rPr lang="en-US" i="1" dirty="0" err="1"/>
              <a:t>gb’ekun</a:t>
            </a:r>
            <a:r>
              <a:rPr lang="en-US" i="1" dirty="0"/>
              <a:t> </a:t>
            </a:r>
            <a:r>
              <a:rPr lang="en-US" i="1" dirty="0" err="1"/>
              <a:t>omo</a:t>
            </a:r>
            <a:r>
              <a:rPr lang="en-US" i="1" dirty="0"/>
              <a:t> </a:t>
            </a:r>
            <a:r>
              <a:rPr lang="en-US" i="1" dirty="0" smtClean="0"/>
              <a:t>re</a:t>
            </a:r>
            <a:r>
              <a:rPr lang="en-US" dirty="0" smtClean="0"/>
              <a:t> a </a:t>
            </a:r>
            <a:r>
              <a:rPr lang="en-US" dirty="0"/>
              <a:t>mother does </a:t>
            </a:r>
            <a:r>
              <a:rPr lang="en-US" dirty="0" smtClean="0"/>
              <a:t>not</a:t>
            </a:r>
          </a:p>
          <a:p>
            <a:pPr marL="0" indent="0">
              <a:buNone/>
            </a:pPr>
            <a:r>
              <a:rPr lang="en-US" dirty="0"/>
              <a:t>	</a:t>
            </a:r>
            <a:r>
              <a:rPr lang="en-US" dirty="0" smtClean="0"/>
              <a:t>				 </a:t>
            </a:r>
            <a:r>
              <a:rPr lang="en-US" dirty="0"/>
              <a:t>hear her child cry</a:t>
            </a:r>
            <a:endParaRPr lang="en-GB" dirty="0"/>
          </a:p>
          <a:p>
            <a:r>
              <a:rPr lang="en-US" i="1" dirty="0" err="1"/>
              <a:t>Ko</a:t>
            </a:r>
            <a:r>
              <a:rPr lang="en-US" i="1" dirty="0"/>
              <a:t> ma </a:t>
            </a:r>
            <a:r>
              <a:rPr lang="en-US" i="1" dirty="0" err="1"/>
              <a:t>tati</a:t>
            </a:r>
            <a:r>
              <a:rPr lang="en-US" i="1" dirty="0"/>
              <a:t> were ….</a:t>
            </a:r>
            <a:r>
              <a:rPr lang="en-US" dirty="0"/>
              <a:t>		Without </a:t>
            </a:r>
            <a:r>
              <a:rPr lang="en-US" dirty="0" smtClean="0"/>
              <a:t>quick</a:t>
            </a:r>
          </a:p>
          <a:p>
            <a:pPr marL="0" indent="0">
              <a:buNone/>
            </a:pPr>
            <a:r>
              <a:rPr lang="en-US" dirty="0"/>
              <a:t>	</a:t>
            </a:r>
            <a:r>
              <a:rPr lang="en-US" dirty="0" smtClean="0"/>
              <a:t>				 alertness</a:t>
            </a:r>
            <a:endParaRPr lang="en-GB" dirty="0"/>
          </a:p>
        </p:txBody>
      </p:sp>
    </p:spTree>
    <p:extLst>
      <p:ext uri="{BB962C8B-B14F-4D97-AF65-F5344CB8AC3E}">
        <p14:creationId xmlns:p14="http://schemas.microsoft.com/office/powerpoint/2010/main" val="1644497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CULTURAL RETENTIONS </a:t>
            </a:r>
            <a:r>
              <a:rPr lang="en-GB" dirty="0" err="1" smtClean="0"/>
              <a:t>Ctd</a:t>
            </a:r>
            <a:r>
              <a:rPr lang="en-GB" dirty="0" smtClean="0"/>
              <a:t/>
            </a:r>
            <a:br>
              <a:rPr lang="en-GB" dirty="0" smtClean="0"/>
            </a:br>
            <a:r>
              <a:rPr lang="en-GB" dirty="0" smtClean="0"/>
              <a:t>CONTEMPORARY- MEDIA</a:t>
            </a:r>
            <a:endParaRPr lang="en-GB" dirty="0"/>
          </a:p>
        </p:txBody>
      </p:sp>
      <p:sp>
        <p:nvSpPr>
          <p:cNvPr id="3" name="Content Placeholder 2"/>
          <p:cNvSpPr>
            <a:spLocks noGrp="1"/>
          </p:cNvSpPr>
          <p:nvPr>
            <p:ph idx="1"/>
          </p:nvPr>
        </p:nvSpPr>
        <p:spPr/>
        <p:txBody>
          <a:bodyPr>
            <a:normAutofit/>
          </a:bodyPr>
          <a:lstStyle/>
          <a:p>
            <a:r>
              <a:rPr lang="en-US" dirty="0"/>
              <a:t>Radio Nigeria advertises itself through the </a:t>
            </a:r>
            <a:r>
              <a:rPr lang="en-US" dirty="0" smtClean="0"/>
              <a:t>drumbeats: </a:t>
            </a:r>
            <a:r>
              <a:rPr lang="en-US" dirty="0"/>
              <a:t>This is Nigerian Broadcasting Station (2ce</a:t>
            </a:r>
            <a:r>
              <a:rPr lang="en-US" dirty="0" smtClean="0"/>
              <a:t>).</a:t>
            </a:r>
          </a:p>
          <a:p>
            <a:r>
              <a:rPr lang="en-US" dirty="0" smtClean="0"/>
              <a:t>An interesting linguistic excursions</a:t>
            </a:r>
          </a:p>
          <a:p>
            <a:r>
              <a:rPr lang="en-US" dirty="0" smtClean="0"/>
              <a:t> </a:t>
            </a:r>
            <a:r>
              <a:rPr lang="en-US" dirty="0"/>
              <a:t>traditional rhythm is superimposed on the English language thereby imbuing the text with Yoruba tonal structure in contrast to its original English intonation pattern. </a:t>
            </a:r>
            <a:endParaRPr lang="en-US" dirty="0" smtClean="0"/>
          </a:p>
        </p:txBody>
      </p:sp>
    </p:spTree>
    <p:extLst>
      <p:ext uri="{BB962C8B-B14F-4D97-AF65-F5344CB8AC3E}">
        <p14:creationId xmlns:p14="http://schemas.microsoft.com/office/powerpoint/2010/main" val="3773024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CULTURAL RETENTIONS </a:t>
            </a:r>
            <a:r>
              <a:rPr lang="en-GB" dirty="0" err="1" smtClean="0"/>
              <a:t>Ctd</a:t>
            </a:r>
            <a:r>
              <a:rPr lang="en-GB" dirty="0" smtClean="0"/>
              <a:t/>
            </a:r>
            <a:br>
              <a:rPr lang="en-GB" dirty="0" smtClean="0"/>
            </a:br>
            <a:r>
              <a:rPr lang="en-GB" dirty="0" smtClean="0"/>
              <a:t>CONTEMPORARY- POPULAR MUSIC</a:t>
            </a:r>
            <a:endParaRPr lang="en-GB" dirty="0"/>
          </a:p>
        </p:txBody>
      </p:sp>
      <p:sp>
        <p:nvSpPr>
          <p:cNvPr id="3" name="Content Placeholder 2"/>
          <p:cNvSpPr>
            <a:spLocks noGrp="1"/>
          </p:cNvSpPr>
          <p:nvPr>
            <p:ph idx="1"/>
          </p:nvPr>
        </p:nvSpPr>
        <p:spPr/>
        <p:txBody>
          <a:bodyPr>
            <a:normAutofit fontScale="70000" lnSpcReduction="20000"/>
          </a:bodyPr>
          <a:lstStyle/>
          <a:p>
            <a:r>
              <a:rPr lang="en-US" dirty="0"/>
              <a:t>drum poetry and other indigenous idioms are integrated </a:t>
            </a:r>
            <a:r>
              <a:rPr lang="en-US" dirty="0" smtClean="0"/>
              <a:t>into Popular musician, </a:t>
            </a:r>
            <a:r>
              <a:rPr lang="en-US" dirty="0"/>
              <a:t>art music and church music. </a:t>
            </a:r>
            <a:endParaRPr lang="en-US" dirty="0" smtClean="0"/>
          </a:p>
          <a:p>
            <a:r>
              <a:rPr lang="en-US" dirty="0" smtClean="0"/>
              <a:t>E. g </a:t>
            </a:r>
            <a:r>
              <a:rPr lang="en-US" dirty="0" err="1" smtClean="0"/>
              <a:t>Lagbaja</a:t>
            </a:r>
            <a:r>
              <a:rPr lang="en-US" dirty="0" smtClean="0"/>
              <a:t>:</a:t>
            </a:r>
          </a:p>
          <a:p>
            <a:endParaRPr lang="en-US" dirty="0"/>
          </a:p>
          <a:p>
            <a:r>
              <a:rPr lang="en-US" i="1" dirty="0" err="1"/>
              <a:t>O’muti</a:t>
            </a:r>
            <a:r>
              <a:rPr lang="en-US" i="1" dirty="0"/>
              <a:t> </a:t>
            </a:r>
            <a:r>
              <a:rPr lang="en-US" i="1" dirty="0" err="1"/>
              <a:t>gbagbe</a:t>
            </a:r>
            <a:r>
              <a:rPr lang="en-US" i="1" dirty="0"/>
              <a:t> </a:t>
            </a:r>
            <a:r>
              <a:rPr lang="en-US" i="1" dirty="0" err="1"/>
              <a:t>ise</a:t>
            </a:r>
            <a:r>
              <a:rPr lang="en-US" i="1" dirty="0"/>
              <a:t>	</a:t>
            </a:r>
            <a:r>
              <a:rPr lang="en-US" dirty="0"/>
              <a:t>	The drunkard forgets his sorrows</a:t>
            </a:r>
            <a:endParaRPr lang="en-GB" dirty="0"/>
          </a:p>
          <a:p>
            <a:r>
              <a:rPr lang="en-US" i="1" dirty="0"/>
              <a:t>O </a:t>
            </a:r>
            <a:r>
              <a:rPr lang="en-US" i="1" dirty="0" err="1"/>
              <a:t>d’akeregbe</a:t>
            </a:r>
            <a:r>
              <a:rPr lang="en-US" dirty="0"/>
              <a:t>			He covers his head with the </a:t>
            </a:r>
            <a:r>
              <a:rPr lang="en-US" dirty="0" err="1"/>
              <a:t>palmwine</a:t>
            </a:r>
            <a:r>
              <a:rPr lang="en-US" dirty="0"/>
              <a:t> </a:t>
            </a:r>
            <a:endParaRPr lang="en-US" dirty="0" smtClean="0"/>
          </a:p>
          <a:p>
            <a:endParaRPr lang="en-GB" dirty="0"/>
          </a:p>
          <a:p>
            <a:pPr marL="0" indent="0">
              <a:buNone/>
            </a:pPr>
            <a:r>
              <a:rPr lang="en-US" dirty="0" smtClean="0"/>
              <a:t>				gourd</a:t>
            </a:r>
            <a:endParaRPr lang="en-GB" dirty="0"/>
          </a:p>
          <a:p>
            <a:r>
              <a:rPr lang="en-US" i="1" dirty="0"/>
              <a:t>O </a:t>
            </a:r>
            <a:r>
              <a:rPr lang="en-US" i="1" dirty="0" err="1"/>
              <a:t>d’akeregbe</a:t>
            </a:r>
            <a:r>
              <a:rPr lang="en-US" dirty="0"/>
              <a:t>			He covers his head with the </a:t>
            </a:r>
            <a:r>
              <a:rPr lang="en-US" dirty="0" err="1"/>
              <a:t>the</a:t>
            </a:r>
            <a:r>
              <a:rPr lang="en-US" dirty="0"/>
              <a:t> </a:t>
            </a:r>
            <a:endParaRPr lang="en-GB" dirty="0"/>
          </a:p>
          <a:p>
            <a:r>
              <a:rPr lang="en-US" dirty="0" err="1"/>
              <a:t>palmwine</a:t>
            </a:r>
            <a:r>
              <a:rPr lang="en-US" dirty="0"/>
              <a:t> gourd</a:t>
            </a:r>
            <a:endParaRPr lang="en-GB" dirty="0"/>
          </a:p>
          <a:p>
            <a:r>
              <a:rPr lang="en-US" i="1" dirty="0"/>
              <a:t>O </a:t>
            </a:r>
            <a:r>
              <a:rPr lang="en-US" i="1" dirty="0" err="1"/>
              <a:t>d’akeregbe</a:t>
            </a:r>
            <a:r>
              <a:rPr lang="en-US" i="1" dirty="0"/>
              <a:t> </a:t>
            </a:r>
            <a:r>
              <a:rPr lang="en-US" i="1" dirty="0" err="1"/>
              <a:t>bo’ri</a:t>
            </a:r>
            <a:r>
              <a:rPr lang="en-US" i="1" dirty="0"/>
              <a:t>	</a:t>
            </a:r>
            <a:r>
              <a:rPr lang="en-US" dirty="0"/>
              <a:t>	He covers his head with the </a:t>
            </a:r>
            <a:r>
              <a:rPr lang="en-US" dirty="0" err="1"/>
              <a:t>palmwine</a:t>
            </a:r>
            <a:r>
              <a:rPr lang="en-US" dirty="0"/>
              <a:t> </a:t>
            </a:r>
            <a:endParaRPr lang="en-GB" dirty="0"/>
          </a:p>
          <a:p>
            <a:r>
              <a:rPr lang="en-US" dirty="0"/>
              <a:t>				Gourd</a:t>
            </a:r>
            <a:endParaRPr lang="en-GB" dirty="0"/>
          </a:p>
          <a:p>
            <a:r>
              <a:rPr lang="en-US" dirty="0" smtClean="0"/>
              <a:t> </a:t>
            </a:r>
            <a:endParaRPr lang="en-GB" dirty="0"/>
          </a:p>
        </p:txBody>
      </p:sp>
    </p:spTree>
    <p:extLst>
      <p:ext uri="{BB962C8B-B14F-4D97-AF65-F5344CB8AC3E}">
        <p14:creationId xmlns:p14="http://schemas.microsoft.com/office/powerpoint/2010/main" val="1110520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CULTURAL RETENTIONS </a:t>
            </a:r>
            <a:r>
              <a:rPr lang="en-GB" dirty="0" err="1" smtClean="0"/>
              <a:t>Ctd</a:t>
            </a:r>
            <a:r>
              <a:rPr lang="en-GB" dirty="0" smtClean="0"/>
              <a:t/>
            </a:r>
            <a:br>
              <a:rPr lang="en-GB" dirty="0" smtClean="0"/>
            </a:br>
            <a:r>
              <a:rPr lang="en-GB" dirty="0" smtClean="0"/>
              <a:t>CONTEMPORARY- NOLLYWOOD</a:t>
            </a:r>
            <a:endParaRPr lang="en-GB" dirty="0"/>
          </a:p>
        </p:txBody>
      </p:sp>
      <p:sp>
        <p:nvSpPr>
          <p:cNvPr id="3" name="Content Placeholder 2"/>
          <p:cNvSpPr>
            <a:spLocks noGrp="1"/>
          </p:cNvSpPr>
          <p:nvPr>
            <p:ph idx="1"/>
          </p:nvPr>
        </p:nvSpPr>
        <p:spPr/>
        <p:txBody>
          <a:bodyPr/>
          <a:lstStyle/>
          <a:p>
            <a:r>
              <a:rPr lang="en-US" dirty="0" smtClean="0"/>
              <a:t>The </a:t>
            </a:r>
            <a:r>
              <a:rPr lang="en-US" dirty="0"/>
              <a:t>film </a:t>
            </a:r>
            <a:r>
              <a:rPr lang="en-US" dirty="0" smtClean="0"/>
              <a:t>industry</a:t>
            </a:r>
          </a:p>
          <a:p>
            <a:r>
              <a:rPr lang="en-US" dirty="0" smtClean="0"/>
              <a:t> </a:t>
            </a:r>
            <a:r>
              <a:rPr lang="en-US" dirty="0" err="1"/>
              <a:t>Akinwunmi</a:t>
            </a:r>
            <a:r>
              <a:rPr lang="en-US" dirty="0"/>
              <a:t> </a:t>
            </a:r>
            <a:r>
              <a:rPr lang="en-US" dirty="0" err="1"/>
              <a:t>Isola’s</a:t>
            </a:r>
            <a:r>
              <a:rPr lang="en-US" dirty="0"/>
              <a:t> </a:t>
            </a:r>
            <a:r>
              <a:rPr lang="en-US" i="1" dirty="0" err="1" smtClean="0"/>
              <a:t>Saworoide</a:t>
            </a:r>
            <a:r>
              <a:rPr lang="en-US" dirty="0"/>
              <a:t> </a:t>
            </a:r>
            <a:r>
              <a:rPr lang="en-US" dirty="0" smtClean="0"/>
              <a:t>sub </a:t>
            </a:r>
            <a:r>
              <a:rPr lang="en-US" dirty="0"/>
              <a:t>titled “The Parable of the Drum as the Voice of the </a:t>
            </a:r>
            <a:r>
              <a:rPr lang="en-US" dirty="0" smtClean="0"/>
              <a:t>People:</a:t>
            </a:r>
          </a:p>
          <a:p>
            <a:endParaRPr lang="en-GB" dirty="0"/>
          </a:p>
        </p:txBody>
      </p:sp>
    </p:spTree>
    <p:extLst>
      <p:ext uri="{BB962C8B-B14F-4D97-AF65-F5344CB8AC3E}">
        <p14:creationId xmlns:p14="http://schemas.microsoft.com/office/powerpoint/2010/main" val="62998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US" i="1" dirty="0"/>
              <a:t>Bo </a:t>
            </a:r>
            <a:r>
              <a:rPr lang="en-US" i="1" dirty="0" err="1"/>
              <a:t>ba</a:t>
            </a:r>
            <a:r>
              <a:rPr lang="en-US" i="1" dirty="0"/>
              <a:t> se </a:t>
            </a:r>
            <a:r>
              <a:rPr lang="en-US" i="1" dirty="0" err="1"/>
              <a:t>p’emi</a:t>
            </a:r>
            <a:r>
              <a:rPr lang="en-US" i="1" dirty="0"/>
              <a:t> </a:t>
            </a:r>
            <a:r>
              <a:rPr lang="en-US" i="1" dirty="0" err="1"/>
              <a:t>ni</a:t>
            </a:r>
            <a:r>
              <a:rPr lang="en-US" i="1" dirty="0"/>
              <a:t> ‘</a:t>
            </a:r>
            <a:r>
              <a:rPr lang="en-US" i="1" dirty="0" err="1"/>
              <a:t>wo</a:t>
            </a:r>
            <a:r>
              <a:rPr lang="en-US" i="1" dirty="0"/>
              <a:t> </a:t>
            </a:r>
            <a:r>
              <a:rPr lang="en-US" i="1" dirty="0" err="1"/>
              <a:t>n,i</a:t>
            </a:r>
            <a:r>
              <a:rPr lang="en-US" dirty="0"/>
              <a:t> 		If I were you </a:t>
            </a:r>
            <a:endParaRPr lang="en-GB" dirty="0"/>
          </a:p>
          <a:p>
            <a:r>
              <a:rPr lang="en-US" i="1" dirty="0" err="1"/>
              <a:t>ni</a:t>
            </a:r>
            <a:r>
              <a:rPr lang="en-US" i="1" dirty="0"/>
              <a:t> ‘</a:t>
            </a:r>
            <a:r>
              <a:rPr lang="en-US" i="1" dirty="0" err="1"/>
              <a:t>wo</a:t>
            </a:r>
            <a:r>
              <a:rPr lang="en-US" i="1" dirty="0"/>
              <a:t> </a:t>
            </a:r>
            <a:r>
              <a:rPr lang="en-US" i="1" dirty="0" err="1"/>
              <a:t>ni</a:t>
            </a:r>
            <a:r>
              <a:rPr lang="en-US" dirty="0"/>
              <a:t> 				were you </a:t>
            </a:r>
            <a:endParaRPr lang="en-GB" dirty="0"/>
          </a:p>
          <a:p>
            <a:r>
              <a:rPr lang="en-US" i="1" dirty="0"/>
              <a:t>N </a:t>
            </a:r>
            <a:r>
              <a:rPr lang="en-US" i="1" dirty="0" err="1"/>
              <a:t>ba</a:t>
            </a:r>
            <a:r>
              <a:rPr lang="en-US" i="1" dirty="0"/>
              <a:t> </a:t>
            </a:r>
            <a:r>
              <a:rPr lang="en-US" i="1" dirty="0" err="1"/>
              <a:t>fa</a:t>
            </a:r>
            <a:r>
              <a:rPr lang="en-US" i="1" dirty="0"/>
              <a:t> pa </a:t>
            </a:r>
            <a:r>
              <a:rPr lang="en-US" i="1" dirty="0" err="1"/>
              <a:t>jo</a:t>
            </a:r>
            <a:r>
              <a:rPr lang="en-US" i="1" dirty="0"/>
              <a:t>, </a:t>
            </a:r>
            <a:r>
              <a:rPr lang="en-US" i="1" dirty="0" err="1"/>
              <a:t>fa</a:t>
            </a:r>
            <a:r>
              <a:rPr lang="en-US" i="1" dirty="0"/>
              <a:t> pa </a:t>
            </a:r>
            <a:r>
              <a:rPr lang="en-US" i="1" dirty="0" err="1"/>
              <a:t>jo</a:t>
            </a:r>
            <a:r>
              <a:rPr lang="en-US" i="1" dirty="0"/>
              <a:t>,</a:t>
            </a:r>
            <a:r>
              <a:rPr lang="en-US" dirty="0"/>
              <a:t>		</a:t>
            </a:r>
            <a:r>
              <a:rPr lang="en-US" dirty="0" smtClean="0"/>
              <a:t> </a:t>
            </a:r>
            <a:r>
              <a:rPr lang="en-US" dirty="0"/>
              <a:t>I would have danced with my hands</a:t>
            </a:r>
            <a:endParaRPr lang="en-GB" dirty="0"/>
          </a:p>
          <a:p>
            <a:r>
              <a:rPr lang="en-US" i="1" dirty="0" err="1"/>
              <a:t>fa</a:t>
            </a:r>
            <a:r>
              <a:rPr lang="en-US" i="1" dirty="0"/>
              <a:t> pa </a:t>
            </a:r>
            <a:r>
              <a:rPr lang="en-US" i="1" dirty="0" err="1"/>
              <a:t>jo</a:t>
            </a:r>
            <a:r>
              <a:rPr lang="en-US" dirty="0"/>
              <a:t> 				danced with my hands</a:t>
            </a:r>
            <a:endParaRPr lang="en-GB" dirty="0"/>
          </a:p>
          <a:p>
            <a:r>
              <a:rPr lang="en-US" i="1" dirty="0"/>
              <a:t>Bo </a:t>
            </a:r>
            <a:r>
              <a:rPr lang="en-US" i="1" dirty="0" err="1"/>
              <a:t>ba</a:t>
            </a:r>
            <a:r>
              <a:rPr lang="en-US" i="1" dirty="0"/>
              <a:t> se </a:t>
            </a:r>
            <a:r>
              <a:rPr lang="en-US" i="1" dirty="0" err="1"/>
              <a:t>pe</a:t>
            </a:r>
            <a:r>
              <a:rPr lang="en-US" i="1" dirty="0"/>
              <a:t> mi </a:t>
            </a:r>
            <a:r>
              <a:rPr lang="en-US" i="1" dirty="0" err="1"/>
              <a:t>ni</a:t>
            </a:r>
            <a:r>
              <a:rPr lang="en-US" i="1" dirty="0"/>
              <a:t> </a:t>
            </a:r>
            <a:r>
              <a:rPr lang="en-US" i="1" dirty="0" err="1"/>
              <a:t>wo</a:t>
            </a:r>
            <a:r>
              <a:rPr lang="en-US" i="1" dirty="0"/>
              <a:t> </a:t>
            </a:r>
            <a:r>
              <a:rPr lang="en-US" i="1" dirty="0" err="1"/>
              <a:t>ni</a:t>
            </a:r>
            <a:r>
              <a:rPr lang="en-US" dirty="0"/>
              <a:t> ,		If I were you were</a:t>
            </a:r>
            <a:endParaRPr lang="en-GB" dirty="0"/>
          </a:p>
          <a:p>
            <a:r>
              <a:rPr lang="en-US" i="1" dirty="0" err="1"/>
              <a:t>ni</a:t>
            </a:r>
            <a:r>
              <a:rPr lang="en-US" i="1" dirty="0"/>
              <a:t> ‘</a:t>
            </a:r>
            <a:r>
              <a:rPr lang="en-US" i="1" dirty="0" err="1"/>
              <a:t>wo</a:t>
            </a:r>
            <a:r>
              <a:rPr lang="en-US" i="1" dirty="0"/>
              <a:t> </a:t>
            </a:r>
            <a:r>
              <a:rPr lang="en-US" i="1" dirty="0" err="1"/>
              <a:t>ni</a:t>
            </a:r>
            <a:r>
              <a:rPr lang="en-US" dirty="0"/>
              <a:t> 				were you</a:t>
            </a:r>
            <a:endParaRPr lang="en-GB" dirty="0"/>
          </a:p>
          <a:p>
            <a:r>
              <a:rPr lang="en-US" i="1" dirty="0"/>
              <a:t>N </a:t>
            </a:r>
            <a:r>
              <a:rPr lang="en-US" i="1" dirty="0" err="1"/>
              <a:t>ba</a:t>
            </a:r>
            <a:r>
              <a:rPr lang="en-US" i="1" dirty="0"/>
              <a:t> </a:t>
            </a:r>
            <a:r>
              <a:rPr lang="en-US" i="1" dirty="0" err="1"/>
              <a:t>f’ese</a:t>
            </a:r>
            <a:r>
              <a:rPr lang="en-US" i="1" dirty="0"/>
              <a:t> </a:t>
            </a:r>
            <a:r>
              <a:rPr lang="en-US" i="1" dirty="0" err="1"/>
              <a:t>jo</a:t>
            </a:r>
            <a:r>
              <a:rPr lang="en-US" i="1" dirty="0"/>
              <a:t>, </a:t>
            </a:r>
            <a:r>
              <a:rPr lang="en-US" i="1" dirty="0" err="1"/>
              <a:t>f’ese</a:t>
            </a:r>
            <a:r>
              <a:rPr lang="en-US" i="1" dirty="0"/>
              <a:t> </a:t>
            </a:r>
            <a:r>
              <a:rPr lang="en-US" i="1" dirty="0" err="1"/>
              <a:t>jo</a:t>
            </a:r>
            <a:r>
              <a:rPr lang="en-US" i="1" dirty="0"/>
              <a:t>,</a:t>
            </a:r>
            <a:r>
              <a:rPr lang="en-US" dirty="0"/>
              <a:t>			I would have danced with my legs</a:t>
            </a:r>
            <a:endParaRPr lang="en-GB" dirty="0"/>
          </a:p>
          <a:p>
            <a:r>
              <a:rPr lang="en-US" i="1" dirty="0" err="1"/>
              <a:t>F’ese</a:t>
            </a:r>
            <a:r>
              <a:rPr lang="en-US" i="1" dirty="0"/>
              <a:t> </a:t>
            </a:r>
            <a:r>
              <a:rPr lang="en-US" i="1" dirty="0" err="1"/>
              <a:t>jo</a:t>
            </a:r>
            <a:r>
              <a:rPr lang="en-US" dirty="0"/>
              <a:t> 				have danced with my legs	</a:t>
            </a:r>
            <a:endParaRPr lang="en-GB" dirty="0"/>
          </a:p>
          <a:p>
            <a:r>
              <a:rPr lang="en-US" i="1" dirty="0"/>
              <a:t>Bo </a:t>
            </a:r>
            <a:r>
              <a:rPr lang="en-US" i="1" dirty="0" err="1"/>
              <a:t>ba</a:t>
            </a:r>
            <a:r>
              <a:rPr lang="en-US" i="1" dirty="0"/>
              <a:t> se </a:t>
            </a:r>
            <a:r>
              <a:rPr lang="en-US" i="1" dirty="0" err="1"/>
              <a:t>pe</a:t>
            </a:r>
            <a:r>
              <a:rPr lang="en-US" i="1" dirty="0"/>
              <a:t> mi </a:t>
            </a:r>
            <a:r>
              <a:rPr lang="en-US" i="1" dirty="0" err="1"/>
              <a:t>ni</a:t>
            </a:r>
            <a:r>
              <a:rPr lang="en-US" i="1" dirty="0"/>
              <a:t> </a:t>
            </a:r>
            <a:r>
              <a:rPr lang="en-US" i="1" dirty="0" err="1"/>
              <a:t>wo</a:t>
            </a:r>
            <a:r>
              <a:rPr lang="en-US" i="1" dirty="0"/>
              <a:t> </a:t>
            </a:r>
            <a:r>
              <a:rPr lang="en-US" i="1" dirty="0" err="1"/>
              <a:t>ni</a:t>
            </a:r>
            <a:r>
              <a:rPr lang="en-US" dirty="0"/>
              <a:t> ,		If I were you </a:t>
            </a:r>
            <a:endParaRPr lang="en-GB" dirty="0"/>
          </a:p>
          <a:p>
            <a:r>
              <a:rPr lang="en-US" i="1" dirty="0"/>
              <a:t>N </a:t>
            </a:r>
            <a:r>
              <a:rPr lang="en-US" i="1" dirty="0" err="1"/>
              <a:t>ba</a:t>
            </a:r>
            <a:r>
              <a:rPr lang="en-US" i="1" dirty="0"/>
              <a:t> fi </a:t>
            </a:r>
            <a:r>
              <a:rPr lang="en-US" i="1" dirty="0" err="1"/>
              <a:t>gbogbo</a:t>
            </a:r>
            <a:r>
              <a:rPr lang="en-US" i="1" dirty="0"/>
              <a:t> </a:t>
            </a:r>
            <a:r>
              <a:rPr lang="en-US" i="1" dirty="0" err="1"/>
              <a:t>ara</a:t>
            </a:r>
            <a:r>
              <a:rPr lang="en-US" i="1" dirty="0"/>
              <a:t> </a:t>
            </a:r>
            <a:r>
              <a:rPr lang="en-US" i="1" dirty="0" err="1"/>
              <a:t>jo</a:t>
            </a:r>
            <a:r>
              <a:rPr lang="en-US" dirty="0"/>
              <a:t>			I would have danced with my whole</a:t>
            </a:r>
            <a:endParaRPr lang="en-GB" dirty="0"/>
          </a:p>
          <a:p>
            <a:r>
              <a:rPr lang="en-US" dirty="0"/>
              <a:t>body</a:t>
            </a:r>
            <a:endParaRPr lang="en-GB" dirty="0"/>
          </a:p>
          <a:p>
            <a:endParaRPr lang="en-GB" dirty="0"/>
          </a:p>
        </p:txBody>
      </p:sp>
    </p:spTree>
    <p:extLst>
      <p:ext uri="{BB962C8B-B14F-4D97-AF65-F5344CB8AC3E}">
        <p14:creationId xmlns:p14="http://schemas.microsoft.com/office/powerpoint/2010/main" val="262487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Value of Yoruba Drum Poetry</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GB" sz="3200" dirty="0"/>
              <a:t>Drum, dance and songs are at the heart of African artistic imagination, image making, creativity, inventiveness and socio- entertainment. </a:t>
            </a:r>
          </a:p>
          <a:p>
            <a:r>
              <a:rPr lang="en-GB" sz="3200" dirty="0" smtClean="0"/>
              <a:t> </a:t>
            </a:r>
            <a:r>
              <a:rPr lang="en-GB" sz="3200" dirty="0"/>
              <a:t>While the Yoruba talking drum is used for music making and entertainment, its significance goes beyond these functions.</a:t>
            </a:r>
          </a:p>
        </p:txBody>
      </p:sp>
    </p:spTree>
    <p:extLst>
      <p:ext uri="{BB962C8B-B14F-4D97-AF65-F5344CB8AC3E}">
        <p14:creationId xmlns:p14="http://schemas.microsoft.com/office/powerpoint/2010/main" val="2802341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TRANSMISSIONS</a:t>
            </a:r>
            <a:endParaRPr lang="en-GB" dirty="0"/>
          </a:p>
        </p:txBody>
      </p:sp>
      <p:sp>
        <p:nvSpPr>
          <p:cNvPr id="3" name="Content Placeholder 2"/>
          <p:cNvSpPr>
            <a:spLocks noGrp="1"/>
          </p:cNvSpPr>
          <p:nvPr>
            <p:ph idx="1"/>
          </p:nvPr>
        </p:nvSpPr>
        <p:spPr/>
        <p:txBody>
          <a:bodyPr/>
          <a:lstStyle/>
          <a:p>
            <a:r>
              <a:rPr lang="en-US" dirty="0"/>
              <a:t>“</a:t>
            </a:r>
            <a:r>
              <a:rPr lang="en-US" i="1" dirty="0" err="1"/>
              <a:t>Ohun</a:t>
            </a:r>
            <a:r>
              <a:rPr lang="en-US" i="1" dirty="0"/>
              <a:t> a </a:t>
            </a:r>
            <a:r>
              <a:rPr lang="en-US" i="1" dirty="0" err="1"/>
              <a:t>ni</a:t>
            </a:r>
            <a:r>
              <a:rPr lang="en-US" i="1" dirty="0"/>
              <a:t> la n </a:t>
            </a:r>
            <a:r>
              <a:rPr lang="en-US" i="1" dirty="0" err="1"/>
              <a:t>gbe</a:t>
            </a:r>
            <a:r>
              <a:rPr lang="en-US" i="1" dirty="0"/>
              <a:t> </a:t>
            </a:r>
            <a:r>
              <a:rPr lang="en-US" i="1" dirty="0" err="1"/>
              <a:t>laruge</a:t>
            </a:r>
            <a:r>
              <a:rPr lang="en-US" i="1" dirty="0" smtClean="0"/>
              <a:t>”-  It is what we have that we treasure and promote</a:t>
            </a:r>
          </a:p>
          <a:p>
            <a:r>
              <a:rPr lang="en-US" dirty="0"/>
              <a:t>Yoruba drum poetry is a unique cultural asset, which must be further, explored, harnessed and exploited for the advancement of African cultures and indigenous technology in a global context.</a:t>
            </a:r>
            <a:endParaRPr lang="en-GB" dirty="0"/>
          </a:p>
          <a:p>
            <a:pPr marL="0" indent="0">
              <a:buNone/>
            </a:pPr>
            <a:r>
              <a:rPr lang="en-US" dirty="0"/>
              <a:t> </a:t>
            </a:r>
            <a:endParaRPr lang="en-GB" dirty="0"/>
          </a:p>
          <a:p>
            <a:endParaRPr lang="en-GB" dirty="0"/>
          </a:p>
        </p:txBody>
      </p:sp>
    </p:spTree>
    <p:extLst>
      <p:ext uri="{BB962C8B-B14F-4D97-AF65-F5344CB8AC3E}">
        <p14:creationId xmlns:p14="http://schemas.microsoft.com/office/powerpoint/2010/main" val="1634072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TRANSMISSIONS: in diaspora</a:t>
            </a:r>
            <a:endParaRPr lang="en-GB" dirty="0"/>
          </a:p>
        </p:txBody>
      </p:sp>
      <p:sp>
        <p:nvSpPr>
          <p:cNvPr id="3" name="Content Placeholder 2"/>
          <p:cNvSpPr>
            <a:spLocks noGrp="1"/>
          </p:cNvSpPr>
          <p:nvPr>
            <p:ph idx="1"/>
          </p:nvPr>
        </p:nvSpPr>
        <p:spPr/>
        <p:txBody>
          <a:bodyPr>
            <a:normAutofit/>
          </a:bodyPr>
          <a:lstStyle/>
          <a:p>
            <a:r>
              <a:rPr lang="en-GB" dirty="0"/>
              <a:t>Yoruba as a </a:t>
            </a:r>
            <a:r>
              <a:rPr lang="en-GB" dirty="0" smtClean="0"/>
              <a:t>diaspora are two categories </a:t>
            </a:r>
            <a:r>
              <a:rPr lang="en-GB" dirty="0"/>
              <a:t>:</a:t>
            </a:r>
            <a:endParaRPr lang="en-GB" dirty="0" smtClean="0"/>
          </a:p>
          <a:p>
            <a:r>
              <a:rPr lang="en-GB" dirty="0" smtClean="0"/>
              <a:t> </a:t>
            </a:r>
            <a:r>
              <a:rPr lang="en-GB" dirty="0"/>
              <a:t>the diaspora of slavery; </a:t>
            </a:r>
            <a:endParaRPr lang="en-GB" dirty="0" smtClean="0"/>
          </a:p>
          <a:p>
            <a:r>
              <a:rPr lang="en-GB" dirty="0" smtClean="0"/>
              <a:t> </a:t>
            </a:r>
            <a:r>
              <a:rPr lang="en-GB" dirty="0"/>
              <a:t>the </a:t>
            </a:r>
            <a:r>
              <a:rPr lang="en-GB" dirty="0" smtClean="0"/>
              <a:t>contemporary diaspora </a:t>
            </a:r>
            <a:r>
              <a:rPr lang="en-GB" dirty="0"/>
              <a:t>in the age of globalization</a:t>
            </a:r>
            <a:r>
              <a:rPr lang="en-GB" dirty="0" smtClean="0"/>
              <a:t>. (Migrants) </a:t>
            </a:r>
          </a:p>
          <a:p>
            <a:r>
              <a:rPr lang="en-GB" dirty="0" smtClean="0"/>
              <a:t>the </a:t>
            </a:r>
            <a:r>
              <a:rPr lang="en-GB" dirty="0"/>
              <a:t>diaspora of slavery created </a:t>
            </a:r>
            <a:r>
              <a:rPr lang="en-GB" dirty="0" smtClean="0"/>
              <a:t>enduring legacies </a:t>
            </a:r>
            <a:r>
              <a:rPr lang="en-GB" dirty="0"/>
              <a:t>that survive to </a:t>
            </a:r>
            <a:r>
              <a:rPr lang="en-GB" dirty="0" smtClean="0"/>
              <a:t>date (J</a:t>
            </a:r>
            <a:endParaRPr lang="en-GB" dirty="0"/>
          </a:p>
          <a:p>
            <a:r>
              <a:rPr lang="en-GB" dirty="0" smtClean="0"/>
              <a:t> </a:t>
            </a:r>
            <a:r>
              <a:rPr lang="en-GB" dirty="0"/>
              <a:t>these legacies </a:t>
            </a:r>
            <a:r>
              <a:rPr lang="en-GB" dirty="0" smtClean="0"/>
              <a:t>are being </a:t>
            </a:r>
            <a:r>
              <a:rPr lang="en-GB" dirty="0"/>
              <a:t>extended by the contemporary generation of </a:t>
            </a:r>
            <a:r>
              <a:rPr lang="en-GB" dirty="0" smtClean="0"/>
              <a:t>Yoruba migrants.</a:t>
            </a:r>
            <a:endParaRPr lang="en-GB" dirty="0"/>
          </a:p>
        </p:txBody>
      </p:sp>
    </p:spTree>
    <p:extLst>
      <p:ext uri="{BB962C8B-B14F-4D97-AF65-F5344CB8AC3E}">
        <p14:creationId xmlns:p14="http://schemas.microsoft.com/office/powerpoint/2010/main" val="3667836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The contemporary Yoruba abroad are </a:t>
            </a:r>
            <a:r>
              <a:rPr lang="en-GB" dirty="0" err="1"/>
              <a:t>transnationalists</a:t>
            </a:r>
            <a:endParaRPr lang="en-GB" dirty="0"/>
          </a:p>
          <a:p>
            <a:r>
              <a:rPr lang="en-GB" dirty="0"/>
              <a:t>who maintain contacts with the Yoruba at home. </a:t>
            </a:r>
            <a:endParaRPr lang="en-GB" dirty="0" smtClean="0"/>
          </a:p>
          <a:p>
            <a:r>
              <a:rPr lang="en-GB" dirty="0" smtClean="0"/>
              <a:t>The Yoruba </a:t>
            </a:r>
            <a:r>
              <a:rPr lang="en-GB" dirty="0"/>
              <a:t>diaspora has globalized Yoruba </a:t>
            </a:r>
            <a:r>
              <a:rPr lang="en-GB" dirty="0" smtClean="0"/>
              <a:t>culture</a:t>
            </a:r>
            <a:r>
              <a:rPr lang="en-GB" dirty="0"/>
              <a:t>, and </a:t>
            </a:r>
            <a:r>
              <a:rPr lang="en-GB" dirty="0" smtClean="0"/>
              <a:t>developed Yoruba </a:t>
            </a:r>
            <a:r>
              <a:rPr lang="en-GB" dirty="0"/>
              <a:t>consciousness. </a:t>
            </a:r>
            <a:endParaRPr lang="en-GB" dirty="0" smtClean="0"/>
          </a:p>
          <a:p>
            <a:r>
              <a:rPr lang="en-GB" dirty="0" smtClean="0"/>
              <a:t>(See </a:t>
            </a:r>
            <a:r>
              <a:rPr lang="en-GB" dirty="0" err="1" smtClean="0"/>
              <a:t>Toyin</a:t>
            </a:r>
            <a:r>
              <a:rPr lang="en-GB" dirty="0" smtClean="0"/>
              <a:t> </a:t>
            </a:r>
            <a:r>
              <a:rPr lang="en-GB" dirty="0" err="1" smtClean="0"/>
              <a:t>Falola</a:t>
            </a:r>
            <a:r>
              <a:rPr lang="en-GB" sz="2600" dirty="0" smtClean="0"/>
              <a:t> </a:t>
            </a:r>
            <a:r>
              <a:rPr lang="en-GB" sz="2600" dirty="0"/>
              <a:t>Atlantic </a:t>
            </a:r>
            <a:r>
              <a:rPr lang="en-GB" sz="2600" dirty="0" smtClean="0"/>
              <a:t>Yoruba</a:t>
            </a:r>
            <a:r>
              <a:rPr lang="en-GB" sz="2600" b="1" dirty="0" smtClean="0"/>
              <a:t> </a:t>
            </a:r>
            <a:r>
              <a:rPr lang="en-GB" sz="2600" i="1" dirty="0" smtClean="0"/>
              <a:t>and the </a:t>
            </a:r>
            <a:r>
              <a:rPr lang="en-GB" sz="2600" dirty="0" smtClean="0"/>
              <a:t>Expanding </a:t>
            </a:r>
            <a:r>
              <a:rPr lang="en-GB" sz="2600" dirty="0"/>
              <a:t>Frontiers </a:t>
            </a:r>
            <a:r>
              <a:rPr lang="en-GB" sz="2600" dirty="0" smtClean="0"/>
              <a:t>of Yoruba </a:t>
            </a:r>
            <a:r>
              <a:rPr lang="en-GB" sz="2600" dirty="0"/>
              <a:t>Culture and </a:t>
            </a:r>
            <a:r>
              <a:rPr lang="en-GB" sz="2600" dirty="0" smtClean="0"/>
              <a:t>Politics</a:t>
            </a:r>
            <a:r>
              <a:rPr lang="en-GB" sz="2600" b="1" dirty="0" smtClean="0"/>
              <a:t> </a:t>
            </a:r>
            <a:r>
              <a:rPr lang="en-GB" sz="2600" dirty="0" smtClean="0"/>
              <a:t>2012</a:t>
            </a:r>
            <a:endParaRPr lang="en-GB" sz="2600" dirty="0"/>
          </a:p>
        </p:txBody>
      </p:sp>
    </p:spTree>
    <p:extLst>
      <p:ext uri="{BB962C8B-B14F-4D97-AF65-F5344CB8AC3E}">
        <p14:creationId xmlns:p14="http://schemas.microsoft.com/office/powerpoint/2010/main" val="3600839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Regeneration is not just about affirming past </a:t>
            </a:r>
            <a:r>
              <a:rPr lang="en-GB" dirty="0" smtClean="0"/>
              <a:t>heritage, but </a:t>
            </a:r>
            <a:r>
              <a:rPr lang="en-GB" dirty="0"/>
              <a:t>also about new inventions and creativities. </a:t>
            </a:r>
            <a:endParaRPr lang="en-GB" dirty="0" smtClean="0"/>
          </a:p>
          <a:p>
            <a:r>
              <a:rPr lang="en-GB" dirty="0" smtClean="0"/>
              <a:t>The Yoruba </a:t>
            </a:r>
            <a:r>
              <a:rPr lang="en-GB" dirty="0"/>
              <a:t>in the </a:t>
            </a:r>
            <a:r>
              <a:rPr lang="en-GB" dirty="0" smtClean="0"/>
              <a:t>diaspora </a:t>
            </a:r>
            <a:r>
              <a:rPr lang="en-GB" dirty="0"/>
              <a:t>have redefined and expanded </a:t>
            </a:r>
            <a:r>
              <a:rPr lang="en-GB" dirty="0" smtClean="0"/>
              <a:t>the boundaries </a:t>
            </a:r>
            <a:r>
              <a:rPr lang="en-GB" dirty="0"/>
              <a:t>of </a:t>
            </a:r>
            <a:r>
              <a:rPr lang="en-GB" dirty="0" err="1"/>
              <a:t>Yorubaness</a:t>
            </a:r>
            <a:r>
              <a:rPr lang="en-GB" dirty="0"/>
              <a:t>. In taking Sango and </a:t>
            </a:r>
            <a:r>
              <a:rPr lang="en-GB" dirty="0" smtClean="0"/>
              <a:t>Ogun abroad</a:t>
            </a:r>
            <a:r>
              <a:rPr lang="en-GB" dirty="0"/>
              <a:t>, they </a:t>
            </a:r>
            <a:r>
              <a:rPr lang="en-GB" dirty="0" smtClean="0"/>
              <a:t>globalized </a:t>
            </a:r>
            <a:r>
              <a:rPr lang="en-GB" dirty="0"/>
              <a:t>the gods.</a:t>
            </a:r>
          </a:p>
        </p:txBody>
      </p:sp>
    </p:spTree>
    <p:extLst>
      <p:ext uri="{BB962C8B-B14F-4D97-AF65-F5344CB8AC3E}">
        <p14:creationId xmlns:p14="http://schemas.microsoft.com/office/powerpoint/2010/main" val="3829243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956852" y="1769795"/>
            <a:ext cx="4239695" cy="452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239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In the same manner Drum language should be internationalized</a:t>
            </a:r>
          </a:p>
          <a:p>
            <a:r>
              <a:rPr lang="en-GB" dirty="0" smtClean="0"/>
              <a:t>Efforts in this direction should be more concerted.</a:t>
            </a:r>
          </a:p>
          <a:p>
            <a:r>
              <a:rPr lang="en-GB" dirty="0" smtClean="0"/>
              <a:t>(</a:t>
            </a:r>
            <a:r>
              <a:rPr lang="en-GB" dirty="0" err="1" smtClean="0"/>
              <a:t>E.g</a:t>
            </a:r>
            <a:r>
              <a:rPr lang="en-GB" dirty="0" smtClean="0"/>
              <a:t> Independence Day, )</a:t>
            </a:r>
          </a:p>
          <a:p>
            <a:r>
              <a:rPr lang="en-GB" dirty="0" smtClean="0"/>
              <a:t>SHOW CLIPSES</a:t>
            </a:r>
          </a:p>
          <a:p>
            <a:r>
              <a:rPr lang="en-GB" dirty="0" smtClean="0"/>
              <a:t>http://www.youtube.com/watch?feature=player_embedded&amp;v=JZ-CsdtbdZE</a:t>
            </a:r>
            <a:endParaRPr lang="en-GB" dirty="0"/>
          </a:p>
        </p:txBody>
      </p:sp>
    </p:spTree>
    <p:extLst>
      <p:ext uri="{BB962C8B-B14F-4D97-AF65-F5344CB8AC3E}">
        <p14:creationId xmlns:p14="http://schemas.microsoft.com/office/powerpoint/2010/main" val="1319814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In the same manner Drum language should be internationalized</a:t>
            </a:r>
          </a:p>
          <a:p>
            <a:r>
              <a:rPr lang="en-GB" dirty="0" smtClean="0"/>
              <a:t>Efforts in this direction should be more concerted.</a:t>
            </a:r>
          </a:p>
          <a:p>
            <a:r>
              <a:rPr lang="en-GB" dirty="0" smtClean="0"/>
              <a:t>(</a:t>
            </a:r>
            <a:r>
              <a:rPr lang="en-GB" dirty="0" err="1" smtClean="0"/>
              <a:t>E.g</a:t>
            </a:r>
            <a:r>
              <a:rPr lang="en-GB" dirty="0" smtClean="0"/>
              <a:t> Independence Day, )</a:t>
            </a:r>
          </a:p>
          <a:p>
            <a:r>
              <a:rPr lang="en-GB" dirty="0" smtClean="0"/>
              <a:t>SHOW CLIPSES</a:t>
            </a:r>
          </a:p>
          <a:p>
            <a:r>
              <a:rPr lang="en-GB" dirty="0" smtClean="0"/>
              <a:t>http://www.youtube.com/watch?feature=player_embedded&amp;v=JZ-CsdtbdZE</a:t>
            </a:r>
            <a:endParaRPr lang="en-GB" dirty="0"/>
          </a:p>
        </p:txBody>
      </p:sp>
    </p:spTree>
    <p:extLst>
      <p:ext uri="{BB962C8B-B14F-4D97-AF65-F5344CB8AC3E}">
        <p14:creationId xmlns:p14="http://schemas.microsoft.com/office/powerpoint/2010/main" val="521587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7239000" cy="811472"/>
          </a:xfrm>
        </p:spPr>
        <p:txBody>
          <a:bodyPr>
            <a:normAutofit lnSpcReduction="10000"/>
          </a:bodyPr>
          <a:lstStyle/>
          <a:p>
            <a:r>
              <a:rPr lang="en-GB" dirty="0">
                <a:hlinkClick r:id="rId2"/>
              </a:rPr>
              <a:t>http://</a:t>
            </a:r>
            <a:r>
              <a:rPr lang="en-GB" dirty="0" smtClean="0">
                <a:hlinkClick r:id="rId2"/>
              </a:rPr>
              <a:t>www.youtube.com/watch?feature=player_embedded&amp;v=JZ-CsdtbdZE#t=105</a:t>
            </a:r>
            <a:r>
              <a:rPr lang="en-GB" dirty="0" smtClean="0"/>
              <a:t> </a:t>
            </a:r>
            <a:endParaRPr lang="en-GB" dirty="0"/>
          </a:p>
        </p:txBody>
      </p:sp>
    </p:spTree>
    <p:extLst>
      <p:ext uri="{BB962C8B-B14F-4D97-AF65-F5344CB8AC3E}">
        <p14:creationId xmlns:p14="http://schemas.microsoft.com/office/powerpoint/2010/main" val="3219999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err="1" smtClean="0"/>
              <a:t>Egbe</a:t>
            </a:r>
            <a:r>
              <a:rPr lang="en-GB" dirty="0" smtClean="0"/>
              <a:t> </a:t>
            </a:r>
            <a:r>
              <a:rPr lang="en-GB" dirty="0" err="1" smtClean="0"/>
              <a:t>Omo</a:t>
            </a:r>
            <a:r>
              <a:rPr lang="en-GB" dirty="0" smtClean="0"/>
              <a:t> Yoruba- National Association of Yoruba Descendants in North America</a:t>
            </a:r>
          </a:p>
          <a:p>
            <a:r>
              <a:rPr lang="en-GB" dirty="0" smtClean="0"/>
              <a:t>Chapter in Atlanta, New York, Houston Texas, Baltimore, Maryland, Washington DC</a:t>
            </a:r>
            <a:endParaRPr lang="en-GB" dirty="0"/>
          </a:p>
        </p:txBody>
      </p:sp>
    </p:spTree>
    <p:extLst>
      <p:ext uri="{BB962C8B-B14F-4D97-AF65-F5344CB8AC3E}">
        <p14:creationId xmlns:p14="http://schemas.microsoft.com/office/powerpoint/2010/main" val="2285210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CLOSING REMARKS</a:t>
            </a:r>
            <a:endParaRPr lang="en-GB" dirty="0"/>
          </a:p>
        </p:txBody>
      </p:sp>
      <p:sp>
        <p:nvSpPr>
          <p:cNvPr id="3" name="Content Placeholder 2"/>
          <p:cNvSpPr>
            <a:spLocks noGrp="1"/>
          </p:cNvSpPr>
          <p:nvPr>
            <p:ph idx="1"/>
          </p:nvPr>
        </p:nvSpPr>
        <p:spPr/>
        <p:txBody>
          <a:bodyPr/>
          <a:lstStyle/>
          <a:p>
            <a:r>
              <a:rPr lang="en-GB" dirty="0" smtClean="0"/>
              <a:t>MY RESERCH AT AFRICAN STUDIES INSTITUTE, UNIVERSITY OF GEORGIA ATHENS TITLED A COMPENDIUM OF SHORT YORUBA DRUM TEXT IS AN EFFORT IN PROVIDING RESOURCES FOR GREATER TRANSMISSIONS OF YORUBA DRUM LANGUAGE</a:t>
            </a:r>
            <a:endParaRPr lang="en-GB" dirty="0"/>
          </a:p>
        </p:txBody>
      </p:sp>
    </p:spTree>
    <p:extLst>
      <p:ext uri="{BB962C8B-B14F-4D97-AF65-F5344CB8AC3E}">
        <p14:creationId xmlns:p14="http://schemas.microsoft.com/office/powerpoint/2010/main" val="3043571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3200" dirty="0"/>
              <a:t>Yoruba talking drum is used as a means of conveying messages. These messages are conveyed in diverse forms: as songs, rhymes, poems, proverbs, aphorisms, witty sayings and wise sayings. The Yoruba talking drum is an important instrument of history, philosophy, literature, poetry and music all put together</a:t>
            </a:r>
          </a:p>
        </p:txBody>
      </p:sp>
    </p:spTree>
    <p:extLst>
      <p:ext uri="{BB962C8B-B14F-4D97-AF65-F5344CB8AC3E}">
        <p14:creationId xmlns:p14="http://schemas.microsoft.com/office/powerpoint/2010/main" val="3283004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E je </a:t>
            </a:r>
            <a:r>
              <a:rPr lang="en-GB" dirty="0" err="1" smtClean="0"/>
              <a:t>ka</a:t>
            </a:r>
            <a:r>
              <a:rPr lang="en-GB" dirty="0" smtClean="0"/>
              <a:t> re le</a:t>
            </a:r>
          </a:p>
          <a:p>
            <a:r>
              <a:rPr lang="en-GB" dirty="0" smtClean="0"/>
              <a:t>Ile la n lo</a:t>
            </a:r>
          </a:p>
          <a:p>
            <a:r>
              <a:rPr lang="en-GB" dirty="0" err="1" smtClean="0"/>
              <a:t>Agbe</a:t>
            </a:r>
            <a:r>
              <a:rPr lang="en-GB" dirty="0" smtClean="0"/>
              <a:t> </a:t>
            </a:r>
            <a:r>
              <a:rPr lang="en-GB" dirty="0" err="1" smtClean="0"/>
              <a:t>kan</a:t>
            </a:r>
            <a:r>
              <a:rPr lang="en-GB" dirty="0" smtClean="0"/>
              <a:t> o </a:t>
            </a:r>
            <a:r>
              <a:rPr lang="en-GB" dirty="0" err="1" smtClean="0"/>
              <a:t>r’oko</a:t>
            </a:r>
            <a:r>
              <a:rPr lang="en-GB" dirty="0" smtClean="0"/>
              <a:t>, </a:t>
            </a:r>
            <a:r>
              <a:rPr lang="en-GB" dirty="0" err="1" smtClean="0"/>
              <a:t>r’oko</a:t>
            </a:r>
            <a:endParaRPr lang="en-GB" dirty="0" smtClean="0"/>
          </a:p>
          <a:p>
            <a:r>
              <a:rPr lang="en-GB" dirty="0" err="1" smtClean="0"/>
              <a:t>Ko</a:t>
            </a:r>
            <a:r>
              <a:rPr lang="en-GB" dirty="0" smtClean="0"/>
              <a:t> </a:t>
            </a:r>
            <a:r>
              <a:rPr lang="en-GB" dirty="0" err="1" smtClean="0"/>
              <a:t>gba</a:t>
            </a:r>
            <a:r>
              <a:rPr lang="en-GB" dirty="0" smtClean="0"/>
              <a:t> </a:t>
            </a:r>
            <a:r>
              <a:rPr lang="en-GB" dirty="0" err="1" smtClean="0"/>
              <a:t>gbe</a:t>
            </a:r>
            <a:r>
              <a:rPr lang="en-GB" dirty="0" smtClean="0"/>
              <a:t> </a:t>
            </a:r>
            <a:r>
              <a:rPr lang="en-GB" dirty="0" err="1" smtClean="0"/>
              <a:t>ile</a:t>
            </a:r>
            <a:endParaRPr lang="en-GB" dirty="0" smtClean="0"/>
          </a:p>
          <a:p>
            <a:r>
              <a:rPr lang="en-GB" dirty="0" smtClean="0"/>
              <a:t>Let us go home</a:t>
            </a:r>
          </a:p>
          <a:p>
            <a:r>
              <a:rPr lang="en-GB" dirty="0" smtClean="0"/>
              <a:t>It is home we are heading to</a:t>
            </a:r>
          </a:p>
          <a:p>
            <a:r>
              <a:rPr lang="en-GB" dirty="0" smtClean="0"/>
              <a:t>No farmer goes to the farmstead</a:t>
            </a:r>
          </a:p>
          <a:p>
            <a:r>
              <a:rPr lang="en-GB" dirty="0" smtClean="0"/>
              <a:t>And forgets his home</a:t>
            </a:r>
            <a:endParaRPr lang="en-GB" dirty="0"/>
          </a:p>
        </p:txBody>
      </p:sp>
    </p:spTree>
    <p:extLst>
      <p:ext uri="{BB962C8B-B14F-4D97-AF65-F5344CB8AC3E}">
        <p14:creationId xmlns:p14="http://schemas.microsoft.com/office/powerpoint/2010/main" val="3646178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2530624" cy="2664296"/>
          </a:xfrm>
        </p:spPr>
        <p:txBody>
          <a:bodyPr/>
          <a:lstStyle/>
          <a:p>
            <a:pPr algn="ctr"/>
            <a:r>
              <a:rPr lang="en-GB" dirty="0" smtClean="0"/>
              <a:t>Thank you for listening</a:t>
            </a:r>
            <a:endParaRPr lang="en-GB" dirty="0"/>
          </a:p>
        </p:txBody>
      </p:sp>
      <p:pic>
        <p:nvPicPr>
          <p:cNvPr id="2050" name="Picture 2" descr="C:\Users\Mobolanle\Pictures\40th\DSCF01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6613"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634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drum language is a surrogate language. </a:t>
            </a:r>
            <a:endParaRPr lang="en-GB" dirty="0" smtClean="0"/>
          </a:p>
          <a:p>
            <a:r>
              <a:rPr lang="en-GB" dirty="0"/>
              <a:t>Drum language is a </a:t>
            </a:r>
            <a:r>
              <a:rPr lang="en-GB" dirty="0" err="1"/>
              <a:t>membrionic</a:t>
            </a:r>
            <a:r>
              <a:rPr lang="en-GB" dirty="0"/>
              <a:t> verbal </a:t>
            </a:r>
            <a:r>
              <a:rPr lang="en-GB" dirty="0" smtClean="0"/>
              <a:t>communication</a:t>
            </a:r>
          </a:p>
          <a:p>
            <a:r>
              <a:rPr lang="en-GB" dirty="0"/>
              <a:t>Of all the features of human language, it appropriates the tone and rhythm</a:t>
            </a:r>
            <a:r>
              <a:rPr lang="en-GB" dirty="0" smtClean="0"/>
              <a:t>.</a:t>
            </a:r>
          </a:p>
          <a:p>
            <a:r>
              <a:rPr lang="en-GB" dirty="0" smtClean="0"/>
              <a:t> </a:t>
            </a:r>
            <a:r>
              <a:rPr lang="en-GB" dirty="0"/>
              <a:t>It transmits aural signals in form of drum sounds which are decoded by the trained ear as verbal language. </a:t>
            </a:r>
            <a:endParaRPr lang="en-GB" dirty="0" smtClean="0"/>
          </a:p>
          <a:p>
            <a:r>
              <a:rPr lang="en-GB" dirty="0" smtClean="0"/>
              <a:t> </a:t>
            </a:r>
            <a:r>
              <a:rPr lang="en-GB" dirty="0"/>
              <a:t>the tonal quality of Yoruba language and its vowel structure </a:t>
            </a:r>
            <a:r>
              <a:rPr lang="en-GB" dirty="0" smtClean="0"/>
              <a:t> </a:t>
            </a:r>
            <a:r>
              <a:rPr lang="en-GB" dirty="0"/>
              <a:t>enables the drummer to recite poetry</a:t>
            </a:r>
          </a:p>
        </p:txBody>
      </p:sp>
    </p:spTree>
    <p:extLst>
      <p:ext uri="{BB962C8B-B14F-4D97-AF65-F5344CB8AC3E}">
        <p14:creationId xmlns:p14="http://schemas.microsoft.com/office/powerpoint/2010/main" val="3012091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yo-NG" b="1" dirty="0"/>
              <a:t>The Aesthetics of Yoruba Drum Poetry</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yo-NG" sz="3200" dirty="0"/>
              <a:t>there are three fairly distinct forms in which literary material is employed. </a:t>
            </a:r>
            <a:endParaRPr lang="en-GB" sz="3200" dirty="0" smtClean="0"/>
          </a:p>
          <a:p>
            <a:r>
              <a:rPr lang="yo-NG" sz="3200" dirty="0" smtClean="0"/>
              <a:t> </a:t>
            </a:r>
            <a:r>
              <a:rPr lang="yo-NG" sz="3200" dirty="0"/>
              <a:t>used solo as an organ of direct </a:t>
            </a:r>
            <a:r>
              <a:rPr lang="yo-NG" sz="3200" dirty="0" smtClean="0"/>
              <a:t>speech</a:t>
            </a:r>
            <a:endParaRPr lang="en-GB" sz="3200" dirty="0" smtClean="0"/>
          </a:p>
          <a:p>
            <a:r>
              <a:rPr lang="yo-NG" sz="3200" dirty="0" smtClean="0"/>
              <a:t>to imitate a singing voice</a:t>
            </a:r>
            <a:endParaRPr lang="en-GB" sz="3200" dirty="0" smtClean="0"/>
          </a:p>
          <a:p>
            <a:r>
              <a:rPr lang="yo-NG" sz="3200" dirty="0" smtClean="0"/>
              <a:t>danceable rhythm</a:t>
            </a:r>
            <a:endParaRPr lang="en-GB" sz="3200" dirty="0"/>
          </a:p>
        </p:txBody>
      </p:sp>
    </p:spTree>
    <p:extLst>
      <p:ext uri="{BB962C8B-B14F-4D97-AF65-F5344CB8AC3E}">
        <p14:creationId xmlns:p14="http://schemas.microsoft.com/office/powerpoint/2010/main" val="2640421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The talking drum brings out clearly lyricism or rhythm in human speech. The intonation of the talking drum is an elaborated version of the intonation of the ordinary speaking </a:t>
            </a:r>
            <a:r>
              <a:rPr lang="en-GB" dirty="0" smtClean="0"/>
              <a:t>voice</a:t>
            </a:r>
          </a:p>
          <a:p>
            <a:r>
              <a:rPr lang="en-GB" dirty="0"/>
              <a:t>Whenever the drum imitates the speech pattern, the consonants and vowels glide</a:t>
            </a:r>
            <a:r>
              <a:rPr lang="en-GB" dirty="0" smtClean="0"/>
              <a:t>.</a:t>
            </a:r>
          </a:p>
          <a:p>
            <a:r>
              <a:rPr lang="en-GB" dirty="0" smtClean="0"/>
              <a:t> Drum </a:t>
            </a:r>
            <a:r>
              <a:rPr lang="en-GB" dirty="0"/>
              <a:t>speech mode </a:t>
            </a:r>
            <a:r>
              <a:rPr lang="en-GB" dirty="0" smtClean="0"/>
              <a:t>is </a:t>
            </a:r>
            <a:r>
              <a:rPr lang="en-GB" dirty="0"/>
              <a:t>similar to the vocal-chant </a:t>
            </a:r>
            <a:r>
              <a:rPr lang="en-GB" dirty="0" smtClean="0"/>
              <a:t>mode</a:t>
            </a:r>
          </a:p>
          <a:p>
            <a:r>
              <a:rPr lang="en-GB" dirty="0" smtClean="0"/>
              <a:t> </a:t>
            </a:r>
            <a:r>
              <a:rPr lang="en-GB" dirty="0"/>
              <a:t>In both cases, orthographic and </a:t>
            </a:r>
            <a:r>
              <a:rPr lang="en-GB" dirty="0" err="1"/>
              <a:t>lexico</a:t>
            </a:r>
            <a:r>
              <a:rPr lang="en-GB" dirty="0"/>
              <a:t>-semantic rules take new dimensions</a:t>
            </a:r>
            <a:r>
              <a:rPr lang="yo-NG" dirty="0"/>
              <a:t>.</a:t>
            </a:r>
            <a:endParaRPr lang="en-GB" dirty="0"/>
          </a:p>
        </p:txBody>
      </p:sp>
    </p:spTree>
    <p:extLst>
      <p:ext uri="{BB962C8B-B14F-4D97-AF65-F5344CB8AC3E}">
        <p14:creationId xmlns:p14="http://schemas.microsoft.com/office/powerpoint/2010/main" val="242963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3200" dirty="0"/>
              <a:t>In drum texts, there is copious use of repetition to achieve musical effect</a:t>
            </a:r>
            <a:r>
              <a:rPr lang="yo-NG" sz="3200" dirty="0"/>
              <a:t>. </a:t>
            </a:r>
            <a:endParaRPr lang="en-GB" sz="3200" dirty="0" smtClean="0"/>
          </a:p>
          <a:p>
            <a:r>
              <a:rPr lang="en-GB" sz="3200" dirty="0" smtClean="0"/>
              <a:t>In </a:t>
            </a:r>
            <a:r>
              <a:rPr lang="yo-NG" sz="3200" dirty="0"/>
              <a:t>a characteristic short drum text</a:t>
            </a:r>
            <a:r>
              <a:rPr lang="en-GB" sz="3200" dirty="0"/>
              <a:t>, the first line is repeated twice and it also forms the closing line. This makes the line a form of refrain. </a:t>
            </a:r>
          </a:p>
          <a:p>
            <a:r>
              <a:rPr lang="en-GB" sz="3200" dirty="0" smtClean="0"/>
              <a:t>a </a:t>
            </a:r>
            <a:r>
              <a:rPr lang="en-GB" sz="3200" dirty="0"/>
              <a:t>consequent phrase is presented before its antecedent</a:t>
            </a:r>
            <a:r>
              <a:rPr lang="en-GB" sz="3200" dirty="0" smtClean="0"/>
              <a:t>.</a:t>
            </a:r>
            <a:endParaRPr lang="en-GB" sz="3200" dirty="0"/>
          </a:p>
        </p:txBody>
      </p:sp>
    </p:spTree>
    <p:extLst>
      <p:ext uri="{BB962C8B-B14F-4D97-AF65-F5344CB8AC3E}">
        <p14:creationId xmlns:p14="http://schemas.microsoft.com/office/powerpoint/2010/main" val="2310638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3200" dirty="0" err="1"/>
              <a:t>B’owo</a:t>
            </a:r>
            <a:r>
              <a:rPr lang="en-GB" sz="3200" dirty="0"/>
              <a:t> </a:t>
            </a:r>
            <a:r>
              <a:rPr lang="en-GB" sz="3200" dirty="0" err="1"/>
              <a:t>lu</a:t>
            </a:r>
            <a:r>
              <a:rPr lang="en-GB" sz="3200" dirty="0"/>
              <a:t> </a:t>
            </a:r>
            <a:r>
              <a:rPr lang="en-GB" sz="3200" dirty="0" err="1"/>
              <a:t>ni</a:t>
            </a:r>
            <a:r>
              <a:rPr lang="en-GB" sz="3200" dirty="0"/>
              <a:t> </a:t>
            </a:r>
            <a:r>
              <a:rPr lang="en-GB" sz="3200" dirty="0" err="1"/>
              <a:t>ko</a:t>
            </a:r>
            <a:r>
              <a:rPr lang="en-GB" sz="3200" dirty="0"/>
              <a:t> le </a:t>
            </a:r>
            <a:r>
              <a:rPr lang="en-GB" sz="3200" dirty="0" err="1"/>
              <a:t>pani</a:t>
            </a:r>
            <a:r>
              <a:rPr lang="en-GB" sz="3200" dirty="0"/>
              <a:t> (</a:t>
            </a:r>
            <a:r>
              <a:rPr lang="en-GB" sz="3200" dirty="0" smtClean="0"/>
              <a:t>2ce)</a:t>
            </a:r>
          </a:p>
          <a:p>
            <a:pPr marL="0" indent="0">
              <a:buNone/>
            </a:pPr>
            <a:r>
              <a:rPr lang="en-GB" sz="3200" dirty="0" smtClean="0"/>
              <a:t> </a:t>
            </a:r>
            <a:r>
              <a:rPr lang="en-GB" sz="3200" dirty="0" err="1" smtClean="0"/>
              <a:t>Igi</a:t>
            </a:r>
            <a:r>
              <a:rPr lang="en-GB" sz="3200" dirty="0" smtClean="0"/>
              <a:t> </a:t>
            </a:r>
            <a:r>
              <a:rPr lang="en-GB" sz="3200" dirty="0" err="1"/>
              <a:t>ti</a:t>
            </a:r>
            <a:r>
              <a:rPr lang="en-GB" sz="3200" dirty="0"/>
              <a:t> a </a:t>
            </a:r>
            <a:r>
              <a:rPr lang="en-GB" sz="3200" dirty="0" err="1"/>
              <a:t>fehin</a:t>
            </a:r>
            <a:r>
              <a:rPr lang="en-GB" sz="3200" dirty="0"/>
              <a:t> </a:t>
            </a:r>
            <a:r>
              <a:rPr lang="en-GB" sz="3200" dirty="0" err="1"/>
              <a:t>ti</a:t>
            </a:r>
            <a:r>
              <a:rPr lang="en-GB" sz="3200" dirty="0"/>
              <a:t> </a:t>
            </a:r>
            <a:r>
              <a:rPr lang="en-GB" sz="3200" dirty="0" err="1"/>
              <a:t>ti</a:t>
            </a:r>
            <a:r>
              <a:rPr lang="en-GB" sz="3200" dirty="0"/>
              <a:t> o </a:t>
            </a:r>
            <a:r>
              <a:rPr lang="en-GB" sz="3200" dirty="0" err="1"/>
              <a:t>gbani</a:t>
            </a:r>
            <a:r>
              <a:rPr lang="en-GB" sz="3200" dirty="0"/>
              <a:t> </a:t>
            </a:r>
            <a:r>
              <a:rPr lang="en-GB" sz="3200" dirty="0" err="1"/>
              <a:t>duro</a:t>
            </a:r>
            <a:r>
              <a:rPr lang="en-GB" sz="3200" dirty="0"/>
              <a:t>	</a:t>
            </a:r>
          </a:p>
          <a:p>
            <a:pPr marL="0" indent="0">
              <a:buNone/>
            </a:pPr>
            <a:r>
              <a:rPr lang="en-GB" sz="3200" dirty="0" err="1"/>
              <a:t>Bowo</a:t>
            </a:r>
            <a:r>
              <a:rPr lang="en-GB" sz="3200" dirty="0"/>
              <a:t> </a:t>
            </a:r>
            <a:r>
              <a:rPr lang="en-GB" sz="3200" dirty="0" err="1"/>
              <a:t>luni</a:t>
            </a:r>
            <a:r>
              <a:rPr lang="en-GB" sz="3200" dirty="0"/>
              <a:t> </a:t>
            </a:r>
            <a:r>
              <a:rPr lang="en-GB" sz="3200" dirty="0" err="1"/>
              <a:t>kole</a:t>
            </a:r>
            <a:r>
              <a:rPr lang="en-GB" sz="3200" dirty="0"/>
              <a:t> </a:t>
            </a:r>
            <a:r>
              <a:rPr lang="en-GB" sz="3200" dirty="0" err="1"/>
              <a:t>pani</a:t>
            </a:r>
            <a:r>
              <a:rPr lang="en-GB" sz="3200" dirty="0"/>
              <a:t>			</a:t>
            </a:r>
          </a:p>
          <a:p>
            <a:pPr marL="0" indent="0">
              <a:buNone/>
            </a:pPr>
            <a:r>
              <a:rPr lang="en-GB" sz="3200" dirty="0" smtClean="0"/>
              <a:t>If it falls on one, it cannot kill one(2ce)</a:t>
            </a:r>
          </a:p>
          <a:p>
            <a:pPr marL="0" indent="0">
              <a:buNone/>
            </a:pPr>
            <a:r>
              <a:rPr lang="en-GB" sz="3200" dirty="0" smtClean="0"/>
              <a:t>The tree one leans on that cannot bear one’s weight</a:t>
            </a:r>
          </a:p>
          <a:p>
            <a:pPr marL="0" indent="0">
              <a:buNone/>
            </a:pPr>
            <a:r>
              <a:rPr lang="en-GB" sz="3200" dirty="0" smtClean="0"/>
              <a:t>If it falls on one, it cannot kill</a:t>
            </a:r>
          </a:p>
          <a:p>
            <a:pPr marL="0" indent="0">
              <a:buNone/>
            </a:pPr>
            <a:r>
              <a:rPr lang="en-GB" sz="3200" dirty="0" smtClean="0"/>
              <a:t>(In context of betrayal, threats etc.)</a:t>
            </a:r>
          </a:p>
          <a:p>
            <a:pPr marL="0" indent="0">
              <a:buNone/>
            </a:pPr>
            <a:endParaRPr lang="en-GB" dirty="0"/>
          </a:p>
        </p:txBody>
      </p:sp>
    </p:spTree>
    <p:extLst>
      <p:ext uri="{BB962C8B-B14F-4D97-AF65-F5344CB8AC3E}">
        <p14:creationId xmlns:p14="http://schemas.microsoft.com/office/powerpoint/2010/main" val="32620213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2649</TotalTime>
  <Words>1512</Words>
  <Application>Microsoft Office PowerPoint</Application>
  <PresentationFormat>On-screen Show (4:3)</PresentationFormat>
  <Paragraphs>172</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Trebuchet MS</vt:lpstr>
      <vt:lpstr>Wingdings</vt:lpstr>
      <vt:lpstr>Wingdings 2</vt:lpstr>
      <vt:lpstr>Opulent</vt:lpstr>
      <vt:lpstr>YORUBA DRUM LANGUAGE: AESTETHICS, CULTURAL RETENTIONS AND TRANSMISSIONS</vt:lpstr>
      <vt:lpstr>PowerPoint Presentation</vt:lpstr>
      <vt:lpstr>The Value of Yoruba Drum Poetry </vt:lpstr>
      <vt:lpstr>PowerPoint Presentation</vt:lpstr>
      <vt:lpstr>PowerPoint Presentation</vt:lpstr>
      <vt:lpstr>The Aesthetics of Yoruba Drum Poetry </vt:lpstr>
      <vt:lpstr>PowerPoint Presentation</vt:lpstr>
      <vt:lpstr>PowerPoint Presentation</vt:lpstr>
      <vt:lpstr>EXAMPLES</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CULTURAL RETENTIONS</vt:lpstr>
      <vt:lpstr>CULTURAL RETENTIONS Ctd</vt:lpstr>
      <vt:lpstr>CULTURAL RETENTIONS Ctd Traditional Uses</vt:lpstr>
      <vt:lpstr>PowerPoint Presentation</vt:lpstr>
      <vt:lpstr>CULTURAL RETENTIONS- Contemporary</vt:lpstr>
      <vt:lpstr>CULTURAL RETENTIONS Ctd</vt:lpstr>
      <vt:lpstr>CULTURAL RETENTIONS Ctd CONTEMPORARY- MEDIA</vt:lpstr>
      <vt:lpstr>CULTURAL RETENTIONS Ctd CONTEMPORARY- MEDIA</vt:lpstr>
      <vt:lpstr>CULTURAL RETENTIONS Ctd CONTEMPORARY- POPULAR MUSIC</vt:lpstr>
      <vt:lpstr>CULTURAL RETENTIONS Ctd CONTEMPORARY- NOLLYWOOD</vt:lpstr>
      <vt:lpstr>PowerPoint Presentation</vt:lpstr>
      <vt:lpstr>TRANSMISSIONS</vt:lpstr>
      <vt:lpstr>TRANSMISSIONS: in diaspora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REMARKS</vt:lpstr>
      <vt:lpstr>PowerPoint Presentation</vt:lpstr>
      <vt:lpstr>Thank you for listening</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YORUBA DRUM POETRY: AESTETHICS, RETENTIONS AND TRANSMISSIONS</dc:title>
  <dc:creator>Mobolanle</dc:creator>
  <cp:lastModifiedBy>Sotunsa Mobolanle Ebunoluwa</cp:lastModifiedBy>
  <cp:revision>32</cp:revision>
  <dcterms:created xsi:type="dcterms:W3CDTF">2013-09-30T19:44:39Z</dcterms:created>
  <dcterms:modified xsi:type="dcterms:W3CDTF">2017-11-24T12:39:22Z</dcterms:modified>
</cp:coreProperties>
</file>